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270" r:id="rId3"/>
    <p:sldId id="351" r:id="rId4"/>
    <p:sldId id="393" r:id="rId5"/>
    <p:sldId id="350" r:id="rId6"/>
    <p:sldId id="322" r:id="rId7"/>
    <p:sldId id="275" r:id="rId8"/>
    <p:sldId id="278" r:id="rId9"/>
    <p:sldId id="305" r:id="rId10"/>
    <p:sldId id="342" r:id="rId11"/>
    <p:sldId id="389" r:id="rId12"/>
    <p:sldId id="390" r:id="rId13"/>
    <p:sldId id="391" r:id="rId14"/>
    <p:sldId id="392" r:id="rId15"/>
    <p:sldId id="343" r:id="rId16"/>
    <p:sldId id="372" r:id="rId17"/>
    <p:sldId id="344" r:id="rId18"/>
    <p:sldId id="301" r:id="rId19"/>
    <p:sldId id="326" r:id="rId20"/>
    <p:sldId id="354" r:id="rId21"/>
    <p:sldId id="359" r:id="rId22"/>
    <p:sldId id="355" r:id="rId23"/>
    <p:sldId id="357" r:id="rId24"/>
    <p:sldId id="358" r:id="rId25"/>
    <p:sldId id="346" r:id="rId26"/>
    <p:sldId id="356" r:id="rId27"/>
    <p:sldId id="328" r:id="rId28"/>
    <p:sldId id="329" r:id="rId29"/>
    <p:sldId id="366" r:id="rId30"/>
    <p:sldId id="367" r:id="rId31"/>
    <p:sldId id="368" r:id="rId32"/>
    <p:sldId id="369" r:id="rId33"/>
    <p:sldId id="370" r:id="rId34"/>
    <p:sldId id="374" r:id="rId35"/>
    <p:sldId id="375" r:id="rId36"/>
    <p:sldId id="376" r:id="rId37"/>
    <p:sldId id="373" r:id="rId38"/>
    <p:sldId id="364" r:id="rId39"/>
    <p:sldId id="378" r:id="rId40"/>
    <p:sldId id="379" r:id="rId41"/>
    <p:sldId id="311" r:id="rId42"/>
    <p:sldId id="312" r:id="rId43"/>
  </p:sldIdLst>
  <p:sldSz cx="9144000" cy="6858000" type="screen4x3"/>
  <p:notesSz cx="6950075" cy="9236075"/>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5323" autoAdjust="0"/>
  </p:normalViewPr>
  <p:slideViewPr>
    <p:cSldViewPr snapToObjects="1">
      <p:cViewPr varScale="1">
        <p:scale>
          <a:sx n="50" d="100"/>
          <a:sy n="50" d="100"/>
        </p:scale>
        <p:origin x="171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8EE06-5252-4181-BBDB-AE75CCF11C7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9C6A071-2224-4B8C-8F6B-23B3ED9CEC9C}">
      <dgm:prSet phldrT="[Text]" custT="1"/>
      <dgm:spPr>
        <a:solidFill>
          <a:schemeClr val="accent5">
            <a:lumMod val="50000"/>
          </a:schemeClr>
        </a:solidFill>
      </dgm:spPr>
      <dgm:t>
        <a:bodyPr/>
        <a:lstStyle/>
        <a:p>
          <a:r>
            <a:rPr lang="en-US" sz="3600" dirty="0">
              <a:latin typeface="Bell MT" panose="02020503060305020303" pitchFamily="18" charset="0"/>
            </a:rPr>
            <a:t>Define sexual harassment.</a:t>
          </a:r>
        </a:p>
      </dgm:t>
    </dgm:pt>
    <dgm:pt modelId="{CF8F3400-7C7D-4176-B261-B5177D35CFAA}" type="parTrans" cxnId="{69138644-F23F-4C55-8C3A-F64E04D50689}">
      <dgm:prSet/>
      <dgm:spPr/>
      <dgm:t>
        <a:bodyPr/>
        <a:lstStyle/>
        <a:p>
          <a:endParaRPr lang="en-US"/>
        </a:p>
      </dgm:t>
    </dgm:pt>
    <dgm:pt modelId="{B5E63D6C-3780-4D9C-8FA9-2DAEEFB0F37C}" type="sibTrans" cxnId="{69138644-F23F-4C55-8C3A-F64E04D50689}">
      <dgm:prSet/>
      <dgm:spPr/>
      <dgm:t>
        <a:bodyPr/>
        <a:lstStyle/>
        <a:p>
          <a:endParaRPr lang="en-US"/>
        </a:p>
      </dgm:t>
    </dgm:pt>
    <dgm:pt modelId="{157DC6CC-B747-48AE-A339-2C52AC76C7A2}">
      <dgm:prSet phldrT="[Text]" custT="1"/>
      <dgm:spPr/>
      <dgm:t>
        <a:bodyPr/>
        <a:lstStyle/>
        <a:p>
          <a:r>
            <a:rPr lang="en-US" sz="3600" dirty="0">
              <a:latin typeface="Bell MT" panose="02020503060305020303" pitchFamily="18" charset="0"/>
            </a:rPr>
            <a:t>Define how sexual harassment relates to discrimination in the workplace.</a:t>
          </a:r>
        </a:p>
      </dgm:t>
    </dgm:pt>
    <dgm:pt modelId="{64E03E9F-8D81-4112-86C3-69C064BB5396}" type="parTrans" cxnId="{2C0FA799-1462-4027-AEC4-B31178C2ADC6}">
      <dgm:prSet/>
      <dgm:spPr/>
      <dgm:t>
        <a:bodyPr/>
        <a:lstStyle/>
        <a:p>
          <a:endParaRPr lang="en-US"/>
        </a:p>
      </dgm:t>
    </dgm:pt>
    <dgm:pt modelId="{567017B6-5E94-46C5-9947-5595931B6B63}" type="sibTrans" cxnId="{2C0FA799-1462-4027-AEC4-B31178C2ADC6}">
      <dgm:prSet/>
      <dgm:spPr/>
      <dgm:t>
        <a:bodyPr/>
        <a:lstStyle/>
        <a:p>
          <a:endParaRPr lang="en-US"/>
        </a:p>
      </dgm:t>
    </dgm:pt>
    <dgm:pt modelId="{9A083E2E-105B-4A4E-A98D-FEDA678C5C03}">
      <dgm:prSet phldrT="[Text]" custT="1"/>
      <dgm:spPr>
        <a:solidFill>
          <a:schemeClr val="accent4">
            <a:lumMod val="75000"/>
          </a:schemeClr>
        </a:solidFill>
      </dgm:spPr>
      <dgm:t>
        <a:bodyPr/>
        <a:lstStyle/>
        <a:p>
          <a:r>
            <a:rPr lang="en-US" sz="3600" dirty="0">
              <a:latin typeface="Bell MT" panose="02020503060305020303" pitchFamily="18" charset="0"/>
            </a:rPr>
            <a:t>Promote a working environment that actively discourages the occurrence of sexual harassment.</a:t>
          </a:r>
        </a:p>
      </dgm:t>
    </dgm:pt>
    <dgm:pt modelId="{126BD532-75A7-495E-A571-C49791FEE4B6}" type="parTrans" cxnId="{517CB8F3-AA01-47B6-B6DA-E52A36133B00}">
      <dgm:prSet/>
      <dgm:spPr/>
      <dgm:t>
        <a:bodyPr/>
        <a:lstStyle/>
        <a:p>
          <a:endParaRPr lang="en-US"/>
        </a:p>
      </dgm:t>
    </dgm:pt>
    <dgm:pt modelId="{42E6B802-E18E-4609-B12A-53B13020BB58}" type="sibTrans" cxnId="{517CB8F3-AA01-47B6-B6DA-E52A36133B00}">
      <dgm:prSet/>
      <dgm:spPr/>
      <dgm:t>
        <a:bodyPr/>
        <a:lstStyle/>
        <a:p>
          <a:endParaRPr lang="en-US"/>
        </a:p>
      </dgm:t>
    </dgm:pt>
    <dgm:pt modelId="{ED9B9AF3-2610-45E7-921E-08AFFEB8FC39}" type="pres">
      <dgm:prSet presAssocID="{0128EE06-5252-4181-BBDB-AE75CCF11C76}" presName="linear" presStyleCnt="0">
        <dgm:presLayoutVars>
          <dgm:dir/>
          <dgm:animLvl val="lvl"/>
          <dgm:resizeHandles val="exact"/>
        </dgm:presLayoutVars>
      </dgm:prSet>
      <dgm:spPr/>
    </dgm:pt>
    <dgm:pt modelId="{43F1AF5A-5E6D-4E78-8546-487530BD4039}" type="pres">
      <dgm:prSet presAssocID="{69C6A071-2224-4B8C-8F6B-23B3ED9CEC9C}" presName="parentLin" presStyleCnt="0"/>
      <dgm:spPr/>
    </dgm:pt>
    <dgm:pt modelId="{604FB8F6-82E0-4F90-8973-31814F00073E}" type="pres">
      <dgm:prSet presAssocID="{69C6A071-2224-4B8C-8F6B-23B3ED9CEC9C}" presName="parentLeftMargin" presStyleLbl="node1" presStyleIdx="0" presStyleCnt="3"/>
      <dgm:spPr/>
    </dgm:pt>
    <dgm:pt modelId="{C7FFA795-9C3C-4D58-81D7-E88EA81A51D7}" type="pres">
      <dgm:prSet presAssocID="{69C6A071-2224-4B8C-8F6B-23B3ED9CEC9C}" presName="parentText" presStyleLbl="node1" presStyleIdx="0" presStyleCnt="3" custScaleX="142857" custScaleY="161955" custLinFactNeighborX="-4306" custLinFactNeighborY="32046">
        <dgm:presLayoutVars>
          <dgm:chMax val="0"/>
          <dgm:bulletEnabled val="1"/>
        </dgm:presLayoutVars>
      </dgm:prSet>
      <dgm:spPr/>
    </dgm:pt>
    <dgm:pt modelId="{ED449520-B0DA-4DA1-A66E-CC799B208774}" type="pres">
      <dgm:prSet presAssocID="{69C6A071-2224-4B8C-8F6B-23B3ED9CEC9C}" presName="negativeSpace" presStyleCnt="0"/>
      <dgm:spPr/>
    </dgm:pt>
    <dgm:pt modelId="{348CC843-E3C5-412C-A45A-45CCFBE7CA2D}" type="pres">
      <dgm:prSet presAssocID="{69C6A071-2224-4B8C-8F6B-23B3ED9CEC9C}" presName="childText" presStyleLbl="conFgAcc1" presStyleIdx="0" presStyleCnt="3">
        <dgm:presLayoutVars>
          <dgm:bulletEnabled val="1"/>
        </dgm:presLayoutVars>
      </dgm:prSet>
      <dgm:spPr/>
    </dgm:pt>
    <dgm:pt modelId="{0C0E3CD5-9234-43F6-A737-0BA1B32F7F6D}" type="pres">
      <dgm:prSet presAssocID="{B5E63D6C-3780-4D9C-8FA9-2DAEEFB0F37C}" presName="spaceBetweenRectangles" presStyleCnt="0"/>
      <dgm:spPr/>
    </dgm:pt>
    <dgm:pt modelId="{D0229C19-F4E1-4051-B692-476F41BBCDFC}" type="pres">
      <dgm:prSet presAssocID="{157DC6CC-B747-48AE-A339-2C52AC76C7A2}" presName="parentLin" presStyleCnt="0"/>
      <dgm:spPr/>
    </dgm:pt>
    <dgm:pt modelId="{BFC984A7-B7D9-44DE-9261-9D87F51FB0DE}" type="pres">
      <dgm:prSet presAssocID="{157DC6CC-B747-48AE-A339-2C52AC76C7A2}" presName="parentLeftMargin" presStyleLbl="node1" presStyleIdx="0" presStyleCnt="3"/>
      <dgm:spPr/>
    </dgm:pt>
    <dgm:pt modelId="{9B87501B-0FFE-45AA-AC4C-36933830C389}" type="pres">
      <dgm:prSet presAssocID="{157DC6CC-B747-48AE-A339-2C52AC76C7A2}" presName="parentText" presStyleLbl="node1" presStyleIdx="1" presStyleCnt="3" custScaleX="145994" custScaleY="144824" custLinFactNeighborX="-5943" custLinFactNeighborY="13767">
        <dgm:presLayoutVars>
          <dgm:chMax val="0"/>
          <dgm:bulletEnabled val="1"/>
        </dgm:presLayoutVars>
      </dgm:prSet>
      <dgm:spPr/>
    </dgm:pt>
    <dgm:pt modelId="{793FBE11-BF21-4E10-84F4-5A7A8A45CB10}" type="pres">
      <dgm:prSet presAssocID="{157DC6CC-B747-48AE-A339-2C52AC76C7A2}" presName="negativeSpace" presStyleCnt="0"/>
      <dgm:spPr/>
    </dgm:pt>
    <dgm:pt modelId="{2B6BD28F-33B7-4735-8C38-3CF849617268}" type="pres">
      <dgm:prSet presAssocID="{157DC6CC-B747-48AE-A339-2C52AC76C7A2}" presName="childText" presStyleLbl="conFgAcc1" presStyleIdx="1" presStyleCnt="3">
        <dgm:presLayoutVars>
          <dgm:bulletEnabled val="1"/>
        </dgm:presLayoutVars>
      </dgm:prSet>
      <dgm:spPr/>
    </dgm:pt>
    <dgm:pt modelId="{DEAC2145-2739-406D-AA16-28EE3B95ADD0}" type="pres">
      <dgm:prSet presAssocID="{567017B6-5E94-46C5-9947-5595931B6B63}" presName="spaceBetweenRectangles" presStyleCnt="0"/>
      <dgm:spPr/>
    </dgm:pt>
    <dgm:pt modelId="{A163094F-C5A8-46EC-B527-904F810B8E15}" type="pres">
      <dgm:prSet presAssocID="{9A083E2E-105B-4A4E-A98D-FEDA678C5C03}" presName="parentLin" presStyleCnt="0"/>
      <dgm:spPr/>
    </dgm:pt>
    <dgm:pt modelId="{8745F34D-3EF8-4333-B0A3-DC7339B66F03}" type="pres">
      <dgm:prSet presAssocID="{9A083E2E-105B-4A4E-A98D-FEDA678C5C03}" presName="parentLeftMargin" presStyleLbl="node1" presStyleIdx="1" presStyleCnt="3"/>
      <dgm:spPr/>
    </dgm:pt>
    <dgm:pt modelId="{A5761F6F-B29F-4B67-BDE6-54F09B67FF93}" type="pres">
      <dgm:prSet presAssocID="{9A083E2E-105B-4A4E-A98D-FEDA678C5C03}" presName="parentText" presStyleLbl="node1" presStyleIdx="2" presStyleCnt="3" custScaleX="150037" custScaleY="188519">
        <dgm:presLayoutVars>
          <dgm:chMax val="0"/>
          <dgm:bulletEnabled val="1"/>
        </dgm:presLayoutVars>
      </dgm:prSet>
      <dgm:spPr/>
    </dgm:pt>
    <dgm:pt modelId="{AFF644A2-747C-4352-B4DF-6429F43B06BC}" type="pres">
      <dgm:prSet presAssocID="{9A083E2E-105B-4A4E-A98D-FEDA678C5C03}" presName="negativeSpace" presStyleCnt="0"/>
      <dgm:spPr/>
    </dgm:pt>
    <dgm:pt modelId="{297025AF-A1DE-4E52-9C01-01D6CE8CDB10}" type="pres">
      <dgm:prSet presAssocID="{9A083E2E-105B-4A4E-A98D-FEDA678C5C03}" presName="childText" presStyleLbl="conFgAcc1" presStyleIdx="2" presStyleCnt="3">
        <dgm:presLayoutVars>
          <dgm:bulletEnabled val="1"/>
        </dgm:presLayoutVars>
      </dgm:prSet>
      <dgm:spPr/>
    </dgm:pt>
  </dgm:ptLst>
  <dgm:cxnLst>
    <dgm:cxn modelId="{59503E15-18F0-4918-984A-72EB29FDD2C8}" type="presOf" srcId="{9A083E2E-105B-4A4E-A98D-FEDA678C5C03}" destId="{8745F34D-3EF8-4333-B0A3-DC7339B66F03}" srcOrd="0" destOrd="0" presId="urn:microsoft.com/office/officeart/2005/8/layout/list1"/>
    <dgm:cxn modelId="{CA863426-96A3-4CE3-806E-F6454F3450E5}" type="presOf" srcId="{69C6A071-2224-4B8C-8F6B-23B3ED9CEC9C}" destId="{C7FFA795-9C3C-4D58-81D7-E88EA81A51D7}" srcOrd="1" destOrd="0" presId="urn:microsoft.com/office/officeart/2005/8/layout/list1"/>
    <dgm:cxn modelId="{6CF38826-AFD4-4226-AA72-9FDC3716AA55}" type="presOf" srcId="{157DC6CC-B747-48AE-A339-2C52AC76C7A2}" destId="{BFC984A7-B7D9-44DE-9261-9D87F51FB0DE}" srcOrd="0" destOrd="0" presId="urn:microsoft.com/office/officeart/2005/8/layout/list1"/>
    <dgm:cxn modelId="{69138644-F23F-4C55-8C3A-F64E04D50689}" srcId="{0128EE06-5252-4181-BBDB-AE75CCF11C76}" destId="{69C6A071-2224-4B8C-8F6B-23B3ED9CEC9C}" srcOrd="0" destOrd="0" parTransId="{CF8F3400-7C7D-4176-B261-B5177D35CFAA}" sibTransId="{B5E63D6C-3780-4D9C-8FA9-2DAEEFB0F37C}"/>
    <dgm:cxn modelId="{2C0FA799-1462-4027-AEC4-B31178C2ADC6}" srcId="{0128EE06-5252-4181-BBDB-AE75CCF11C76}" destId="{157DC6CC-B747-48AE-A339-2C52AC76C7A2}" srcOrd="1" destOrd="0" parTransId="{64E03E9F-8D81-4112-86C3-69C064BB5396}" sibTransId="{567017B6-5E94-46C5-9947-5595931B6B63}"/>
    <dgm:cxn modelId="{A031D3B1-1674-4118-89C3-0917DF4FA767}" type="presOf" srcId="{69C6A071-2224-4B8C-8F6B-23B3ED9CEC9C}" destId="{604FB8F6-82E0-4F90-8973-31814F00073E}" srcOrd="0" destOrd="0" presId="urn:microsoft.com/office/officeart/2005/8/layout/list1"/>
    <dgm:cxn modelId="{8CD07DED-C05C-4764-B651-67474908E102}" type="presOf" srcId="{157DC6CC-B747-48AE-A339-2C52AC76C7A2}" destId="{9B87501B-0FFE-45AA-AC4C-36933830C389}" srcOrd="1" destOrd="0" presId="urn:microsoft.com/office/officeart/2005/8/layout/list1"/>
    <dgm:cxn modelId="{FC2CCDF1-9542-4C94-9B43-AB0CE11806B4}" type="presOf" srcId="{0128EE06-5252-4181-BBDB-AE75CCF11C76}" destId="{ED9B9AF3-2610-45E7-921E-08AFFEB8FC39}" srcOrd="0" destOrd="0" presId="urn:microsoft.com/office/officeart/2005/8/layout/list1"/>
    <dgm:cxn modelId="{517CB8F3-AA01-47B6-B6DA-E52A36133B00}" srcId="{0128EE06-5252-4181-BBDB-AE75CCF11C76}" destId="{9A083E2E-105B-4A4E-A98D-FEDA678C5C03}" srcOrd="2" destOrd="0" parTransId="{126BD532-75A7-495E-A571-C49791FEE4B6}" sibTransId="{42E6B802-E18E-4609-B12A-53B13020BB58}"/>
    <dgm:cxn modelId="{C69983FE-ACA4-49F9-8984-D1F223DE98D1}" type="presOf" srcId="{9A083E2E-105B-4A4E-A98D-FEDA678C5C03}" destId="{A5761F6F-B29F-4B67-BDE6-54F09B67FF93}" srcOrd="1" destOrd="0" presId="urn:microsoft.com/office/officeart/2005/8/layout/list1"/>
    <dgm:cxn modelId="{EEB42BB8-38F9-4FDD-BB4B-808991DD3FC4}" type="presParOf" srcId="{ED9B9AF3-2610-45E7-921E-08AFFEB8FC39}" destId="{43F1AF5A-5E6D-4E78-8546-487530BD4039}" srcOrd="0" destOrd="0" presId="urn:microsoft.com/office/officeart/2005/8/layout/list1"/>
    <dgm:cxn modelId="{0AF06DB3-3001-4BA2-AA76-323C8B785EB4}" type="presParOf" srcId="{43F1AF5A-5E6D-4E78-8546-487530BD4039}" destId="{604FB8F6-82E0-4F90-8973-31814F00073E}" srcOrd="0" destOrd="0" presId="urn:microsoft.com/office/officeart/2005/8/layout/list1"/>
    <dgm:cxn modelId="{9FC9A68F-F0B6-4F98-B428-DB31E55F754C}" type="presParOf" srcId="{43F1AF5A-5E6D-4E78-8546-487530BD4039}" destId="{C7FFA795-9C3C-4D58-81D7-E88EA81A51D7}" srcOrd="1" destOrd="0" presId="urn:microsoft.com/office/officeart/2005/8/layout/list1"/>
    <dgm:cxn modelId="{D35379CB-A26D-4B29-9019-5CC6F6A7B5A2}" type="presParOf" srcId="{ED9B9AF3-2610-45E7-921E-08AFFEB8FC39}" destId="{ED449520-B0DA-4DA1-A66E-CC799B208774}" srcOrd="1" destOrd="0" presId="urn:microsoft.com/office/officeart/2005/8/layout/list1"/>
    <dgm:cxn modelId="{49680B20-F404-4932-81FC-002118F8B231}" type="presParOf" srcId="{ED9B9AF3-2610-45E7-921E-08AFFEB8FC39}" destId="{348CC843-E3C5-412C-A45A-45CCFBE7CA2D}" srcOrd="2" destOrd="0" presId="urn:microsoft.com/office/officeart/2005/8/layout/list1"/>
    <dgm:cxn modelId="{3A4CE4E5-3290-4CEA-8F8C-65EFD7C0ECDA}" type="presParOf" srcId="{ED9B9AF3-2610-45E7-921E-08AFFEB8FC39}" destId="{0C0E3CD5-9234-43F6-A737-0BA1B32F7F6D}" srcOrd="3" destOrd="0" presId="urn:microsoft.com/office/officeart/2005/8/layout/list1"/>
    <dgm:cxn modelId="{41684A87-6A60-499E-B82D-7BC3D074A766}" type="presParOf" srcId="{ED9B9AF3-2610-45E7-921E-08AFFEB8FC39}" destId="{D0229C19-F4E1-4051-B692-476F41BBCDFC}" srcOrd="4" destOrd="0" presId="urn:microsoft.com/office/officeart/2005/8/layout/list1"/>
    <dgm:cxn modelId="{8C22938F-AEE4-4189-A22F-8FD60D441873}" type="presParOf" srcId="{D0229C19-F4E1-4051-B692-476F41BBCDFC}" destId="{BFC984A7-B7D9-44DE-9261-9D87F51FB0DE}" srcOrd="0" destOrd="0" presId="urn:microsoft.com/office/officeart/2005/8/layout/list1"/>
    <dgm:cxn modelId="{634CAF3D-89F7-4A3B-B871-13C6249417D8}" type="presParOf" srcId="{D0229C19-F4E1-4051-B692-476F41BBCDFC}" destId="{9B87501B-0FFE-45AA-AC4C-36933830C389}" srcOrd="1" destOrd="0" presId="urn:microsoft.com/office/officeart/2005/8/layout/list1"/>
    <dgm:cxn modelId="{C39C14CB-AD5E-4305-A141-EFC656676E96}" type="presParOf" srcId="{ED9B9AF3-2610-45E7-921E-08AFFEB8FC39}" destId="{793FBE11-BF21-4E10-84F4-5A7A8A45CB10}" srcOrd="5" destOrd="0" presId="urn:microsoft.com/office/officeart/2005/8/layout/list1"/>
    <dgm:cxn modelId="{FD29D40F-E924-418B-ADE4-9915A161C104}" type="presParOf" srcId="{ED9B9AF3-2610-45E7-921E-08AFFEB8FC39}" destId="{2B6BD28F-33B7-4735-8C38-3CF849617268}" srcOrd="6" destOrd="0" presId="urn:microsoft.com/office/officeart/2005/8/layout/list1"/>
    <dgm:cxn modelId="{CA8A1368-B924-4308-8026-1C8490301C4C}" type="presParOf" srcId="{ED9B9AF3-2610-45E7-921E-08AFFEB8FC39}" destId="{DEAC2145-2739-406D-AA16-28EE3B95ADD0}" srcOrd="7" destOrd="0" presId="urn:microsoft.com/office/officeart/2005/8/layout/list1"/>
    <dgm:cxn modelId="{FAAEC875-0105-4D14-A06A-EB09A5584A24}" type="presParOf" srcId="{ED9B9AF3-2610-45E7-921E-08AFFEB8FC39}" destId="{A163094F-C5A8-46EC-B527-904F810B8E15}" srcOrd="8" destOrd="0" presId="urn:microsoft.com/office/officeart/2005/8/layout/list1"/>
    <dgm:cxn modelId="{A3133B37-073F-49F4-9A55-B75539A239FE}" type="presParOf" srcId="{A163094F-C5A8-46EC-B527-904F810B8E15}" destId="{8745F34D-3EF8-4333-B0A3-DC7339B66F03}" srcOrd="0" destOrd="0" presId="urn:microsoft.com/office/officeart/2005/8/layout/list1"/>
    <dgm:cxn modelId="{EE42A2A8-F6E8-45C9-816D-E08A62905F39}" type="presParOf" srcId="{A163094F-C5A8-46EC-B527-904F810B8E15}" destId="{A5761F6F-B29F-4B67-BDE6-54F09B67FF93}" srcOrd="1" destOrd="0" presId="urn:microsoft.com/office/officeart/2005/8/layout/list1"/>
    <dgm:cxn modelId="{59274A29-038F-427E-8089-04B8D6969C97}" type="presParOf" srcId="{ED9B9AF3-2610-45E7-921E-08AFFEB8FC39}" destId="{AFF644A2-747C-4352-B4DF-6429F43B06BC}" srcOrd="9" destOrd="0" presId="urn:microsoft.com/office/officeart/2005/8/layout/list1"/>
    <dgm:cxn modelId="{6C699BF7-1378-4194-856C-F9EC9A8EB8D6}" type="presParOf" srcId="{ED9B9AF3-2610-45E7-921E-08AFFEB8FC39}" destId="{297025AF-A1DE-4E52-9C01-01D6CE8CDB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8EE06-5252-4181-BBDB-AE75CCF11C7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9C6A071-2224-4B8C-8F6B-23B3ED9CEC9C}">
      <dgm:prSet phldrT="[Text]" custT="1"/>
      <dgm:spPr>
        <a:solidFill>
          <a:schemeClr val="accent5">
            <a:lumMod val="50000"/>
          </a:schemeClr>
        </a:solidFill>
      </dgm:spPr>
      <dgm:t>
        <a:bodyPr/>
        <a:lstStyle/>
        <a:p>
          <a:r>
            <a:rPr lang="en-US" sz="3600" dirty="0">
              <a:latin typeface="Bell MT" panose="02020503060305020303" pitchFamily="18" charset="0"/>
            </a:rPr>
            <a:t>Promote a working environment that actively discourages behavior that could be viewed as discriminatory.</a:t>
          </a:r>
        </a:p>
      </dgm:t>
    </dgm:pt>
    <dgm:pt modelId="{CF8F3400-7C7D-4176-B261-B5177D35CFAA}" type="parTrans" cxnId="{69138644-F23F-4C55-8C3A-F64E04D50689}">
      <dgm:prSet/>
      <dgm:spPr/>
      <dgm:t>
        <a:bodyPr/>
        <a:lstStyle/>
        <a:p>
          <a:endParaRPr lang="en-US"/>
        </a:p>
      </dgm:t>
    </dgm:pt>
    <dgm:pt modelId="{B5E63D6C-3780-4D9C-8FA9-2DAEEFB0F37C}" type="sibTrans" cxnId="{69138644-F23F-4C55-8C3A-F64E04D50689}">
      <dgm:prSet/>
      <dgm:spPr/>
      <dgm:t>
        <a:bodyPr/>
        <a:lstStyle/>
        <a:p>
          <a:endParaRPr lang="en-US"/>
        </a:p>
      </dgm:t>
    </dgm:pt>
    <dgm:pt modelId="{157DC6CC-B747-48AE-A339-2C52AC76C7A2}">
      <dgm:prSet phldrT="[Text]" custT="1"/>
      <dgm:spPr/>
      <dgm:t>
        <a:bodyPr/>
        <a:lstStyle/>
        <a:p>
          <a:r>
            <a:rPr lang="en-US" sz="3600" dirty="0">
              <a:latin typeface="Bell MT" panose="02020503060305020303" pitchFamily="18" charset="0"/>
            </a:rPr>
            <a:t>Promote a working environment where all employees are treated with respect.</a:t>
          </a:r>
        </a:p>
      </dgm:t>
    </dgm:pt>
    <dgm:pt modelId="{64E03E9F-8D81-4112-86C3-69C064BB5396}" type="parTrans" cxnId="{2C0FA799-1462-4027-AEC4-B31178C2ADC6}">
      <dgm:prSet/>
      <dgm:spPr/>
      <dgm:t>
        <a:bodyPr/>
        <a:lstStyle/>
        <a:p>
          <a:endParaRPr lang="en-US"/>
        </a:p>
      </dgm:t>
    </dgm:pt>
    <dgm:pt modelId="{567017B6-5E94-46C5-9947-5595931B6B63}" type="sibTrans" cxnId="{2C0FA799-1462-4027-AEC4-B31178C2ADC6}">
      <dgm:prSet/>
      <dgm:spPr/>
      <dgm:t>
        <a:bodyPr/>
        <a:lstStyle/>
        <a:p>
          <a:endParaRPr lang="en-US"/>
        </a:p>
      </dgm:t>
    </dgm:pt>
    <dgm:pt modelId="{ED9B9AF3-2610-45E7-921E-08AFFEB8FC39}" type="pres">
      <dgm:prSet presAssocID="{0128EE06-5252-4181-BBDB-AE75CCF11C76}" presName="linear" presStyleCnt="0">
        <dgm:presLayoutVars>
          <dgm:dir/>
          <dgm:animLvl val="lvl"/>
          <dgm:resizeHandles val="exact"/>
        </dgm:presLayoutVars>
      </dgm:prSet>
      <dgm:spPr/>
    </dgm:pt>
    <dgm:pt modelId="{43F1AF5A-5E6D-4E78-8546-487530BD4039}" type="pres">
      <dgm:prSet presAssocID="{69C6A071-2224-4B8C-8F6B-23B3ED9CEC9C}" presName="parentLin" presStyleCnt="0"/>
      <dgm:spPr/>
    </dgm:pt>
    <dgm:pt modelId="{604FB8F6-82E0-4F90-8973-31814F00073E}" type="pres">
      <dgm:prSet presAssocID="{69C6A071-2224-4B8C-8F6B-23B3ED9CEC9C}" presName="parentLeftMargin" presStyleLbl="node1" presStyleIdx="0" presStyleCnt="2"/>
      <dgm:spPr/>
    </dgm:pt>
    <dgm:pt modelId="{C7FFA795-9C3C-4D58-81D7-E88EA81A51D7}" type="pres">
      <dgm:prSet presAssocID="{69C6A071-2224-4B8C-8F6B-23B3ED9CEC9C}" presName="parentText" presStyleLbl="node1" presStyleIdx="0" presStyleCnt="2" custScaleX="142857" custScaleY="161955" custLinFactNeighborX="-4306" custLinFactNeighborY="32046">
        <dgm:presLayoutVars>
          <dgm:chMax val="0"/>
          <dgm:bulletEnabled val="1"/>
        </dgm:presLayoutVars>
      </dgm:prSet>
      <dgm:spPr/>
    </dgm:pt>
    <dgm:pt modelId="{ED449520-B0DA-4DA1-A66E-CC799B208774}" type="pres">
      <dgm:prSet presAssocID="{69C6A071-2224-4B8C-8F6B-23B3ED9CEC9C}" presName="negativeSpace" presStyleCnt="0"/>
      <dgm:spPr/>
    </dgm:pt>
    <dgm:pt modelId="{348CC843-E3C5-412C-A45A-45CCFBE7CA2D}" type="pres">
      <dgm:prSet presAssocID="{69C6A071-2224-4B8C-8F6B-23B3ED9CEC9C}" presName="childText" presStyleLbl="conFgAcc1" presStyleIdx="0" presStyleCnt="2">
        <dgm:presLayoutVars>
          <dgm:bulletEnabled val="1"/>
        </dgm:presLayoutVars>
      </dgm:prSet>
      <dgm:spPr/>
    </dgm:pt>
    <dgm:pt modelId="{0C0E3CD5-9234-43F6-A737-0BA1B32F7F6D}" type="pres">
      <dgm:prSet presAssocID="{B5E63D6C-3780-4D9C-8FA9-2DAEEFB0F37C}" presName="spaceBetweenRectangles" presStyleCnt="0"/>
      <dgm:spPr/>
    </dgm:pt>
    <dgm:pt modelId="{D0229C19-F4E1-4051-B692-476F41BBCDFC}" type="pres">
      <dgm:prSet presAssocID="{157DC6CC-B747-48AE-A339-2C52AC76C7A2}" presName="parentLin" presStyleCnt="0"/>
      <dgm:spPr/>
    </dgm:pt>
    <dgm:pt modelId="{BFC984A7-B7D9-44DE-9261-9D87F51FB0DE}" type="pres">
      <dgm:prSet presAssocID="{157DC6CC-B747-48AE-A339-2C52AC76C7A2}" presName="parentLeftMargin" presStyleLbl="node1" presStyleIdx="0" presStyleCnt="2"/>
      <dgm:spPr/>
    </dgm:pt>
    <dgm:pt modelId="{9B87501B-0FFE-45AA-AC4C-36933830C389}" type="pres">
      <dgm:prSet presAssocID="{157DC6CC-B747-48AE-A339-2C52AC76C7A2}" presName="parentText" presStyleLbl="node1" presStyleIdx="1" presStyleCnt="2" custScaleX="145994" custScaleY="144824" custLinFactNeighborX="-5943" custLinFactNeighborY="13767">
        <dgm:presLayoutVars>
          <dgm:chMax val="0"/>
          <dgm:bulletEnabled val="1"/>
        </dgm:presLayoutVars>
      </dgm:prSet>
      <dgm:spPr/>
    </dgm:pt>
    <dgm:pt modelId="{793FBE11-BF21-4E10-84F4-5A7A8A45CB10}" type="pres">
      <dgm:prSet presAssocID="{157DC6CC-B747-48AE-A339-2C52AC76C7A2}" presName="negativeSpace" presStyleCnt="0"/>
      <dgm:spPr/>
    </dgm:pt>
    <dgm:pt modelId="{2B6BD28F-33B7-4735-8C38-3CF849617268}" type="pres">
      <dgm:prSet presAssocID="{157DC6CC-B747-48AE-A339-2C52AC76C7A2}" presName="childText" presStyleLbl="conFgAcc1" presStyleIdx="1" presStyleCnt="2">
        <dgm:presLayoutVars>
          <dgm:bulletEnabled val="1"/>
        </dgm:presLayoutVars>
      </dgm:prSet>
      <dgm:spPr/>
    </dgm:pt>
  </dgm:ptLst>
  <dgm:cxnLst>
    <dgm:cxn modelId="{CA863426-96A3-4CE3-806E-F6454F3450E5}" type="presOf" srcId="{69C6A071-2224-4B8C-8F6B-23B3ED9CEC9C}" destId="{C7FFA795-9C3C-4D58-81D7-E88EA81A51D7}" srcOrd="1" destOrd="0" presId="urn:microsoft.com/office/officeart/2005/8/layout/list1"/>
    <dgm:cxn modelId="{6CF38826-AFD4-4226-AA72-9FDC3716AA55}" type="presOf" srcId="{157DC6CC-B747-48AE-A339-2C52AC76C7A2}" destId="{BFC984A7-B7D9-44DE-9261-9D87F51FB0DE}" srcOrd="0" destOrd="0" presId="urn:microsoft.com/office/officeart/2005/8/layout/list1"/>
    <dgm:cxn modelId="{69138644-F23F-4C55-8C3A-F64E04D50689}" srcId="{0128EE06-5252-4181-BBDB-AE75CCF11C76}" destId="{69C6A071-2224-4B8C-8F6B-23B3ED9CEC9C}" srcOrd="0" destOrd="0" parTransId="{CF8F3400-7C7D-4176-B261-B5177D35CFAA}" sibTransId="{B5E63D6C-3780-4D9C-8FA9-2DAEEFB0F37C}"/>
    <dgm:cxn modelId="{2C0FA799-1462-4027-AEC4-B31178C2ADC6}" srcId="{0128EE06-5252-4181-BBDB-AE75CCF11C76}" destId="{157DC6CC-B747-48AE-A339-2C52AC76C7A2}" srcOrd="1" destOrd="0" parTransId="{64E03E9F-8D81-4112-86C3-69C064BB5396}" sibTransId="{567017B6-5E94-46C5-9947-5595931B6B63}"/>
    <dgm:cxn modelId="{A031D3B1-1674-4118-89C3-0917DF4FA767}" type="presOf" srcId="{69C6A071-2224-4B8C-8F6B-23B3ED9CEC9C}" destId="{604FB8F6-82E0-4F90-8973-31814F00073E}" srcOrd="0" destOrd="0" presId="urn:microsoft.com/office/officeart/2005/8/layout/list1"/>
    <dgm:cxn modelId="{8CD07DED-C05C-4764-B651-67474908E102}" type="presOf" srcId="{157DC6CC-B747-48AE-A339-2C52AC76C7A2}" destId="{9B87501B-0FFE-45AA-AC4C-36933830C389}" srcOrd="1" destOrd="0" presId="urn:microsoft.com/office/officeart/2005/8/layout/list1"/>
    <dgm:cxn modelId="{FC2CCDF1-9542-4C94-9B43-AB0CE11806B4}" type="presOf" srcId="{0128EE06-5252-4181-BBDB-AE75CCF11C76}" destId="{ED9B9AF3-2610-45E7-921E-08AFFEB8FC39}" srcOrd="0" destOrd="0" presId="urn:microsoft.com/office/officeart/2005/8/layout/list1"/>
    <dgm:cxn modelId="{EEB42BB8-38F9-4FDD-BB4B-808991DD3FC4}" type="presParOf" srcId="{ED9B9AF3-2610-45E7-921E-08AFFEB8FC39}" destId="{43F1AF5A-5E6D-4E78-8546-487530BD4039}" srcOrd="0" destOrd="0" presId="urn:microsoft.com/office/officeart/2005/8/layout/list1"/>
    <dgm:cxn modelId="{0AF06DB3-3001-4BA2-AA76-323C8B785EB4}" type="presParOf" srcId="{43F1AF5A-5E6D-4E78-8546-487530BD4039}" destId="{604FB8F6-82E0-4F90-8973-31814F00073E}" srcOrd="0" destOrd="0" presId="urn:microsoft.com/office/officeart/2005/8/layout/list1"/>
    <dgm:cxn modelId="{9FC9A68F-F0B6-4F98-B428-DB31E55F754C}" type="presParOf" srcId="{43F1AF5A-5E6D-4E78-8546-487530BD4039}" destId="{C7FFA795-9C3C-4D58-81D7-E88EA81A51D7}" srcOrd="1" destOrd="0" presId="urn:microsoft.com/office/officeart/2005/8/layout/list1"/>
    <dgm:cxn modelId="{D35379CB-A26D-4B29-9019-5CC6F6A7B5A2}" type="presParOf" srcId="{ED9B9AF3-2610-45E7-921E-08AFFEB8FC39}" destId="{ED449520-B0DA-4DA1-A66E-CC799B208774}" srcOrd="1" destOrd="0" presId="urn:microsoft.com/office/officeart/2005/8/layout/list1"/>
    <dgm:cxn modelId="{49680B20-F404-4932-81FC-002118F8B231}" type="presParOf" srcId="{ED9B9AF3-2610-45E7-921E-08AFFEB8FC39}" destId="{348CC843-E3C5-412C-A45A-45CCFBE7CA2D}" srcOrd="2" destOrd="0" presId="urn:microsoft.com/office/officeart/2005/8/layout/list1"/>
    <dgm:cxn modelId="{3A4CE4E5-3290-4CEA-8F8C-65EFD7C0ECDA}" type="presParOf" srcId="{ED9B9AF3-2610-45E7-921E-08AFFEB8FC39}" destId="{0C0E3CD5-9234-43F6-A737-0BA1B32F7F6D}" srcOrd="3" destOrd="0" presId="urn:microsoft.com/office/officeart/2005/8/layout/list1"/>
    <dgm:cxn modelId="{41684A87-6A60-499E-B82D-7BC3D074A766}" type="presParOf" srcId="{ED9B9AF3-2610-45E7-921E-08AFFEB8FC39}" destId="{D0229C19-F4E1-4051-B692-476F41BBCDFC}" srcOrd="4" destOrd="0" presId="urn:microsoft.com/office/officeart/2005/8/layout/list1"/>
    <dgm:cxn modelId="{8C22938F-AEE4-4189-A22F-8FD60D441873}" type="presParOf" srcId="{D0229C19-F4E1-4051-B692-476F41BBCDFC}" destId="{BFC984A7-B7D9-44DE-9261-9D87F51FB0DE}" srcOrd="0" destOrd="0" presId="urn:microsoft.com/office/officeart/2005/8/layout/list1"/>
    <dgm:cxn modelId="{634CAF3D-89F7-4A3B-B871-13C6249417D8}" type="presParOf" srcId="{D0229C19-F4E1-4051-B692-476F41BBCDFC}" destId="{9B87501B-0FFE-45AA-AC4C-36933830C389}" srcOrd="1" destOrd="0" presId="urn:microsoft.com/office/officeart/2005/8/layout/list1"/>
    <dgm:cxn modelId="{C39C14CB-AD5E-4305-A141-EFC656676E96}" type="presParOf" srcId="{ED9B9AF3-2610-45E7-921E-08AFFEB8FC39}" destId="{793FBE11-BF21-4E10-84F4-5A7A8A45CB10}" srcOrd="5" destOrd="0" presId="urn:microsoft.com/office/officeart/2005/8/layout/list1"/>
    <dgm:cxn modelId="{FD29D40F-E924-418B-ADE4-9915A161C104}" type="presParOf" srcId="{ED9B9AF3-2610-45E7-921E-08AFFEB8FC39}" destId="{2B6BD28F-33B7-4735-8C38-3CF84961726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0761D-F8F3-4176-9113-EC9383E2E22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D1D9902-6943-468E-A0B5-D8941247F4EE}">
      <dgm:prSet phldrT="[Text]" custT="1"/>
      <dgm:spPr/>
      <dgm:t>
        <a:bodyPr/>
        <a:lstStyle/>
        <a:p>
          <a:r>
            <a:rPr lang="en-US" sz="2000">
              <a:latin typeface="Bell MT" panose="02020503060305020303" pitchFamily="18" charset="0"/>
              <a:cs typeface="Times New Roman" panose="02020603050405020304" pitchFamily="18" charset="0"/>
            </a:rPr>
            <a:t>Discrimination</a:t>
          </a:r>
        </a:p>
      </dgm:t>
    </dgm:pt>
    <dgm:pt modelId="{80476DDE-43DB-41AF-89AD-E617E1D7F8CF}" type="parTrans" cxnId="{22C98BE0-4ADA-45EF-BCF0-C9F126F2988F}">
      <dgm:prSet/>
      <dgm:spPr/>
      <dgm:t>
        <a:bodyPr/>
        <a:lstStyle/>
        <a:p>
          <a:endParaRPr lang="en-US"/>
        </a:p>
      </dgm:t>
    </dgm:pt>
    <dgm:pt modelId="{2414E2F4-E3E7-496A-B82F-BFACB13765EE}" type="sibTrans" cxnId="{22C98BE0-4ADA-45EF-BCF0-C9F126F2988F}">
      <dgm:prSet/>
      <dgm:spPr/>
      <dgm:t>
        <a:bodyPr/>
        <a:lstStyle/>
        <a:p>
          <a:endParaRPr lang="en-US"/>
        </a:p>
      </dgm:t>
    </dgm:pt>
    <dgm:pt modelId="{A70FE88A-30A9-4B08-9C7E-3601007075DF}">
      <dgm:prSet phldrT="[Text]" custT="1"/>
      <dgm:spPr/>
      <dgm:t>
        <a:bodyPr/>
        <a:lstStyle/>
        <a:p>
          <a:r>
            <a:rPr lang="en-US" sz="2000" dirty="0">
              <a:latin typeface="Bell MT" panose="02020503060305020303" pitchFamily="18" charset="0"/>
            </a:rPr>
            <a:t>Sex Discrimination</a:t>
          </a:r>
        </a:p>
      </dgm:t>
    </dgm:pt>
    <dgm:pt modelId="{D048F109-353B-4999-9BF9-3D44F6A067CA}" type="parTrans" cxnId="{41333C8A-933F-4510-B825-047592CE0630}">
      <dgm:prSet/>
      <dgm:spPr/>
      <dgm:t>
        <a:bodyPr/>
        <a:lstStyle/>
        <a:p>
          <a:endParaRPr lang="en-US"/>
        </a:p>
      </dgm:t>
    </dgm:pt>
    <dgm:pt modelId="{4EB6D683-D0C1-4EBD-9720-8D397AF49B46}" type="sibTrans" cxnId="{41333C8A-933F-4510-B825-047592CE0630}">
      <dgm:prSet/>
      <dgm:spPr/>
      <dgm:t>
        <a:bodyPr/>
        <a:lstStyle/>
        <a:p>
          <a:endParaRPr lang="en-US"/>
        </a:p>
      </dgm:t>
    </dgm:pt>
    <dgm:pt modelId="{6892E92F-03D7-471F-B1C1-44AF794FEEFC}">
      <dgm:prSet phldrT="[Text]" custT="1"/>
      <dgm:spPr/>
      <dgm:t>
        <a:bodyPr/>
        <a:lstStyle/>
        <a:p>
          <a:r>
            <a:rPr lang="en-US" sz="2400">
              <a:latin typeface="Bell MT" panose="02020503060305020303" pitchFamily="18" charset="0"/>
            </a:rPr>
            <a:t>Sexual Harassment</a:t>
          </a:r>
        </a:p>
      </dgm:t>
    </dgm:pt>
    <dgm:pt modelId="{560F505E-DD2A-4224-8A16-0B585B8B8BCA}" type="parTrans" cxnId="{DE4BA60C-4740-48DD-BFAB-3A3FAE852F55}">
      <dgm:prSet/>
      <dgm:spPr/>
      <dgm:t>
        <a:bodyPr/>
        <a:lstStyle/>
        <a:p>
          <a:endParaRPr lang="en-US"/>
        </a:p>
      </dgm:t>
    </dgm:pt>
    <dgm:pt modelId="{DE8CB540-C7AF-4E5B-A644-60D0DB69555A}" type="sibTrans" cxnId="{DE4BA60C-4740-48DD-BFAB-3A3FAE852F55}">
      <dgm:prSet/>
      <dgm:spPr/>
      <dgm:t>
        <a:bodyPr/>
        <a:lstStyle/>
        <a:p>
          <a:endParaRPr lang="en-US"/>
        </a:p>
      </dgm:t>
    </dgm:pt>
    <dgm:pt modelId="{5C42C60C-7F66-46BE-8BBD-3FF9E9DADE87}" type="pres">
      <dgm:prSet presAssocID="{DA20761D-F8F3-4176-9113-EC9383E2E22A}" presName="Name0" presStyleCnt="0">
        <dgm:presLayoutVars>
          <dgm:chMax val="7"/>
          <dgm:resizeHandles val="exact"/>
        </dgm:presLayoutVars>
      </dgm:prSet>
      <dgm:spPr/>
    </dgm:pt>
    <dgm:pt modelId="{2B26008A-D536-4ED5-8316-652300A46ACD}" type="pres">
      <dgm:prSet presAssocID="{DA20761D-F8F3-4176-9113-EC9383E2E22A}" presName="comp1" presStyleCnt="0"/>
      <dgm:spPr/>
    </dgm:pt>
    <dgm:pt modelId="{0983BB23-35C1-464F-AAE4-3F5313697C14}" type="pres">
      <dgm:prSet presAssocID="{DA20761D-F8F3-4176-9113-EC9383E2E22A}" presName="circle1" presStyleLbl="node1" presStyleIdx="0" presStyleCnt="3" custScaleX="131322"/>
      <dgm:spPr/>
    </dgm:pt>
    <dgm:pt modelId="{FF88C3DB-DBC8-473E-A3FC-69C46DDD37D4}" type="pres">
      <dgm:prSet presAssocID="{DA20761D-F8F3-4176-9113-EC9383E2E22A}" presName="c1text" presStyleLbl="node1" presStyleIdx="0" presStyleCnt="3">
        <dgm:presLayoutVars>
          <dgm:bulletEnabled val="1"/>
        </dgm:presLayoutVars>
      </dgm:prSet>
      <dgm:spPr/>
    </dgm:pt>
    <dgm:pt modelId="{28384135-3BC3-428F-9192-86B33C9FFF05}" type="pres">
      <dgm:prSet presAssocID="{DA20761D-F8F3-4176-9113-EC9383E2E22A}" presName="comp2" presStyleCnt="0"/>
      <dgm:spPr/>
    </dgm:pt>
    <dgm:pt modelId="{4558E5C3-CEF5-4FE7-9B65-F7561660A071}" type="pres">
      <dgm:prSet presAssocID="{DA20761D-F8F3-4176-9113-EC9383E2E22A}" presName="circle2" presStyleLbl="node1" presStyleIdx="1" presStyleCnt="3" custScaleX="139179"/>
      <dgm:spPr/>
    </dgm:pt>
    <dgm:pt modelId="{72318100-B904-40C2-96DC-16B34A1FF8A7}" type="pres">
      <dgm:prSet presAssocID="{DA20761D-F8F3-4176-9113-EC9383E2E22A}" presName="c2text" presStyleLbl="node1" presStyleIdx="1" presStyleCnt="3">
        <dgm:presLayoutVars>
          <dgm:bulletEnabled val="1"/>
        </dgm:presLayoutVars>
      </dgm:prSet>
      <dgm:spPr/>
    </dgm:pt>
    <dgm:pt modelId="{ACBA810F-2B38-42C7-8DF1-C234CE7AAF17}" type="pres">
      <dgm:prSet presAssocID="{DA20761D-F8F3-4176-9113-EC9383E2E22A}" presName="comp3" presStyleCnt="0"/>
      <dgm:spPr/>
    </dgm:pt>
    <dgm:pt modelId="{A44ED446-1B8D-4C19-95B5-0BD73303DBC5}" type="pres">
      <dgm:prSet presAssocID="{DA20761D-F8F3-4176-9113-EC9383E2E22A}" presName="circle3" presStyleLbl="node1" presStyleIdx="2" presStyleCnt="3" custScaleX="154893"/>
      <dgm:spPr/>
    </dgm:pt>
    <dgm:pt modelId="{DD48EAE7-420C-470F-94CA-C6455907BDFA}" type="pres">
      <dgm:prSet presAssocID="{DA20761D-F8F3-4176-9113-EC9383E2E22A}" presName="c3text" presStyleLbl="node1" presStyleIdx="2" presStyleCnt="3">
        <dgm:presLayoutVars>
          <dgm:bulletEnabled val="1"/>
        </dgm:presLayoutVars>
      </dgm:prSet>
      <dgm:spPr/>
    </dgm:pt>
  </dgm:ptLst>
  <dgm:cxnLst>
    <dgm:cxn modelId="{7F60D600-ADAA-412A-B5A5-67AC7D3B88AD}" type="presOf" srcId="{6892E92F-03D7-471F-B1C1-44AF794FEEFC}" destId="{A44ED446-1B8D-4C19-95B5-0BD73303DBC5}" srcOrd="0" destOrd="0" presId="urn:microsoft.com/office/officeart/2005/8/layout/venn2"/>
    <dgm:cxn modelId="{DE4BA60C-4740-48DD-BFAB-3A3FAE852F55}" srcId="{DA20761D-F8F3-4176-9113-EC9383E2E22A}" destId="{6892E92F-03D7-471F-B1C1-44AF794FEEFC}" srcOrd="2" destOrd="0" parTransId="{560F505E-DD2A-4224-8A16-0B585B8B8BCA}" sibTransId="{DE8CB540-C7AF-4E5B-A644-60D0DB69555A}"/>
    <dgm:cxn modelId="{A8C42A19-E90F-47F2-9361-3CC45813D38B}" type="presOf" srcId="{6D1D9902-6943-468E-A0B5-D8941247F4EE}" destId="{FF88C3DB-DBC8-473E-A3FC-69C46DDD37D4}" srcOrd="1" destOrd="0" presId="urn:microsoft.com/office/officeart/2005/8/layout/venn2"/>
    <dgm:cxn modelId="{847FC932-D945-4756-9C15-5B12520A45FE}" type="presOf" srcId="{6D1D9902-6943-468E-A0B5-D8941247F4EE}" destId="{0983BB23-35C1-464F-AAE4-3F5313697C14}" srcOrd="0" destOrd="0" presId="urn:microsoft.com/office/officeart/2005/8/layout/venn2"/>
    <dgm:cxn modelId="{5A531A41-6BB6-4E84-8655-EE835051D8AD}" type="presOf" srcId="{A70FE88A-30A9-4B08-9C7E-3601007075DF}" destId="{72318100-B904-40C2-96DC-16B34A1FF8A7}" srcOrd="1" destOrd="0" presId="urn:microsoft.com/office/officeart/2005/8/layout/venn2"/>
    <dgm:cxn modelId="{C4822E51-4A25-4816-8E52-7445AE6B3BBE}" type="presOf" srcId="{6892E92F-03D7-471F-B1C1-44AF794FEEFC}" destId="{DD48EAE7-420C-470F-94CA-C6455907BDFA}" srcOrd="1" destOrd="0" presId="urn:microsoft.com/office/officeart/2005/8/layout/venn2"/>
    <dgm:cxn modelId="{F0B4A079-402F-4929-A906-B3FE4A720A54}" type="presOf" srcId="{A70FE88A-30A9-4B08-9C7E-3601007075DF}" destId="{4558E5C3-CEF5-4FE7-9B65-F7561660A071}" srcOrd="0" destOrd="0" presId="urn:microsoft.com/office/officeart/2005/8/layout/venn2"/>
    <dgm:cxn modelId="{36FB2480-DF99-4B13-AE96-42EC5FD69367}" type="presOf" srcId="{DA20761D-F8F3-4176-9113-EC9383E2E22A}" destId="{5C42C60C-7F66-46BE-8BBD-3FF9E9DADE87}" srcOrd="0" destOrd="0" presId="urn:microsoft.com/office/officeart/2005/8/layout/venn2"/>
    <dgm:cxn modelId="{41333C8A-933F-4510-B825-047592CE0630}" srcId="{DA20761D-F8F3-4176-9113-EC9383E2E22A}" destId="{A70FE88A-30A9-4B08-9C7E-3601007075DF}" srcOrd="1" destOrd="0" parTransId="{D048F109-353B-4999-9BF9-3D44F6A067CA}" sibTransId="{4EB6D683-D0C1-4EBD-9720-8D397AF49B46}"/>
    <dgm:cxn modelId="{22C98BE0-4ADA-45EF-BCF0-C9F126F2988F}" srcId="{DA20761D-F8F3-4176-9113-EC9383E2E22A}" destId="{6D1D9902-6943-468E-A0B5-D8941247F4EE}" srcOrd="0" destOrd="0" parTransId="{80476DDE-43DB-41AF-89AD-E617E1D7F8CF}" sibTransId="{2414E2F4-E3E7-496A-B82F-BFACB13765EE}"/>
    <dgm:cxn modelId="{8449F535-7181-4FD7-9429-73C2CDB5CA74}" type="presParOf" srcId="{5C42C60C-7F66-46BE-8BBD-3FF9E9DADE87}" destId="{2B26008A-D536-4ED5-8316-652300A46ACD}" srcOrd="0" destOrd="0" presId="urn:microsoft.com/office/officeart/2005/8/layout/venn2"/>
    <dgm:cxn modelId="{C99B84EA-F636-4925-AD2A-BEC32BFAFC88}" type="presParOf" srcId="{2B26008A-D536-4ED5-8316-652300A46ACD}" destId="{0983BB23-35C1-464F-AAE4-3F5313697C14}" srcOrd="0" destOrd="0" presId="urn:microsoft.com/office/officeart/2005/8/layout/venn2"/>
    <dgm:cxn modelId="{6B9FBCF6-F2D1-4867-A21D-CA9D00B3AE1B}" type="presParOf" srcId="{2B26008A-D536-4ED5-8316-652300A46ACD}" destId="{FF88C3DB-DBC8-473E-A3FC-69C46DDD37D4}" srcOrd="1" destOrd="0" presId="urn:microsoft.com/office/officeart/2005/8/layout/venn2"/>
    <dgm:cxn modelId="{BDB691C1-7EC4-4D04-A2B3-25ED62D60FD0}" type="presParOf" srcId="{5C42C60C-7F66-46BE-8BBD-3FF9E9DADE87}" destId="{28384135-3BC3-428F-9192-86B33C9FFF05}" srcOrd="1" destOrd="0" presId="urn:microsoft.com/office/officeart/2005/8/layout/venn2"/>
    <dgm:cxn modelId="{4F9B72E2-2984-4A34-9B02-B5A5354BE482}" type="presParOf" srcId="{28384135-3BC3-428F-9192-86B33C9FFF05}" destId="{4558E5C3-CEF5-4FE7-9B65-F7561660A071}" srcOrd="0" destOrd="0" presId="urn:microsoft.com/office/officeart/2005/8/layout/venn2"/>
    <dgm:cxn modelId="{DE432572-629A-48CA-BD5E-742C4BF03B20}" type="presParOf" srcId="{28384135-3BC3-428F-9192-86B33C9FFF05}" destId="{72318100-B904-40C2-96DC-16B34A1FF8A7}" srcOrd="1" destOrd="0" presId="urn:microsoft.com/office/officeart/2005/8/layout/venn2"/>
    <dgm:cxn modelId="{1694F0A1-9DE4-4BFA-8B95-3EFEE15CB2BB}" type="presParOf" srcId="{5C42C60C-7F66-46BE-8BBD-3FF9E9DADE87}" destId="{ACBA810F-2B38-42C7-8DF1-C234CE7AAF17}" srcOrd="2" destOrd="0" presId="urn:microsoft.com/office/officeart/2005/8/layout/venn2"/>
    <dgm:cxn modelId="{318887A6-B44B-4F06-B456-00C7EFD51299}" type="presParOf" srcId="{ACBA810F-2B38-42C7-8DF1-C234CE7AAF17}" destId="{A44ED446-1B8D-4C19-95B5-0BD73303DBC5}" srcOrd="0" destOrd="0" presId="urn:microsoft.com/office/officeart/2005/8/layout/venn2"/>
    <dgm:cxn modelId="{2D4287A8-8B77-41CB-92E4-5B6D15CF73C7}" type="presParOf" srcId="{ACBA810F-2B38-42C7-8DF1-C234CE7AAF17}" destId="{DD48EAE7-420C-470F-94CA-C6455907BDF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28EE06-5252-4181-BBDB-AE75CCF11C7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9C6A071-2224-4B8C-8F6B-23B3ED9CEC9C}">
      <dgm:prSet phldrT="[Text]" custT="1"/>
      <dgm:spPr>
        <a:solidFill>
          <a:schemeClr val="accent2">
            <a:lumMod val="75000"/>
          </a:schemeClr>
        </a:solidFill>
      </dgm:spPr>
      <dgm:t>
        <a:bodyPr/>
        <a:lstStyle/>
        <a:p>
          <a:r>
            <a:rPr lang="en-US" sz="3600" dirty="0">
              <a:latin typeface="Bell MT" panose="02020503060305020303" pitchFamily="18" charset="0"/>
            </a:rPr>
            <a:t>What is “Sexual Harassment?”</a:t>
          </a:r>
        </a:p>
      </dgm:t>
    </dgm:pt>
    <dgm:pt modelId="{CF8F3400-7C7D-4176-B261-B5177D35CFAA}" type="parTrans" cxnId="{69138644-F23F-4C55-8C3A-F64E04D50689}">
      <dgm:prSet/>
      <dgm:spPr/>
      <dgm:t>
        <a:bodyPr/>
        <a:lstStyle/>
        <a:p>
          <a:endParaRPr lang="en-US"/>
        </a:p>
      </dgm:t>
    </dgm:pt>
    <dgm:pt modelId="{B5E63D6C-3780-4D9C-8FA9-2DAEEFB0F37C}" type="sibTrans" cxnId="{69138644-F23F-4C55-8C3A-F64E04D50689}">
      <dgm:prSet/>
      <dgm:spPr/>
      <dgm:t>
        <a:bodyPr/>
        <a:lstStyle/>
        <a:p>
          <a:endParaRPr lang="en-US"/>
        </a:p>
      </dgm:t>
    </dgm:pt>
    <dgm:pt modelId="{157DC6CC-B747-48AE-A339-2C52AC76C7A2}">
      <dgm:prSet phldrT="[Text]" custT="1"/>
      <dgm:spPr>
        <a:solidFill>
          <a:schemeClr val="accent1">
            <a:lumMod val="50000"/>
          </a:schemeClr>
        </a:solidFill>
      </dgm:spPr>
      <dgm:t>
        <a:bodyPr/>
        <a:lstStyle/>
        <a:p>
          <a:r>
            <a:rPr lang="en-US" sz="3600" dirty="0">
              <a:latin typeface="Bell MT" panose="02020503060305020303" pitchFamily="18" charset="0"/>
            </a:rPr>
            <a:t>What are State of Vermont’s Policies, Procedures, and Cases?</a:t>
          </a:r>
        </a:p>
      </dgm:t>
    </dgm:pt>
    <dgm:pt modelId="{64E03E9F-8D81-4112-86C3-69C064BB5396}" type="parTrans" cxnId="{2C0FA799-1462-4027-AEC4-B31178C2ADC6}">
      <dgm:prSet/>
      <dgm:spPr/>
      <dgm:t>
        <a:bodyPr/>
        <a:lstStyle/>
        <a:p>
          <a:endParaRPr lang="en-US"/>
        </a:p>
      </dgm:t>
    </dgm:pt>
    <dgm:pt modelId="{567017B6-5E94-46C5-9947-5595931B6B63}" type="sibTrans" cxnId="{2C0FA799-1462-4027-AEC4-B31178C2ADC6}">
      <dgm:prSet/>
      <dgm:spPr/>
      <dgm:t>
        <a:bodyPr/>
        <a:lstStyle/>
        <a:p>
          <a:endParaRPr lang="en-US"/>
        </a:p>
      </dgm:t>
    </dgm:pt>
    <dgm:pt modelId="{9A083E2E-105B-4A4E-A98D-FEDA678C5C03}">
      <dgm:prSet phldrT="[Text]" custT="1"/>
      <dgm:spPr>
        <a:solidFill>
          <a:schemeClr val="accent3">
            <a:lumMod val="50000"/>
          </a:schemeClr>
        </a:solidFill>
      </dgm:spPr>
      <dgm:t>
        <a:bodyPr/>
        <a:lstStyle/>
        <a:p>
          <a:r>
            <a:rPr lang="en-US" sz="3600" dirty="0">
              <a:latin typeface="Bell MT" panose="02020503060305020303" pitchFamily="18" charset="0"/>
            </a:rPr>
            <a:t>What is your role?</a:t>
          </a:r>
        </a:p>
      </dgm:t>
    </dgm:pt>
    <dgm:pt modelId="{126BD532-75A7-495E-A571-C49791FEE4B6}" type="parTrans" cxnId="{517CB8F3-AA01-47B6-B6DA-E52A36133B00}">
      <dgm:prSet/>
      <dgm:spPr/>
      <dgm:t>
        <a:bodyPr/>
        <a:lstStyle/>
        <a:p>
          <a:endParaRPr lang="en-US"/>
        </a:p>
      </dgm:t>
    </dgm:pt>
    <dgm:pt modelId="{42E6B802-E18E-4609-B12A-53B13020BB58}" type="sibTrans" cxnId="{517CB8F3-AA01-47B6-B6DA-E52A36133B00}">
      <dgm:prSet/>
      <dgm:spPr/>
      <dgm:t>
        <a:bodyPr/>
        <a:lstStyle/>
        <a:p>
          <a:endParaRPr lang="en-US"/>
        </a:p>
      </dgm:t>
    </dgm:pt>
    <dgm:pt modelId="{ED9B9AF3-2610-45E7-921E-08AFFEB8FC39}" type="pres">
      <dgm:prSet presAssocID="{0128EE06-5252-4181-BBDB-AE75CCF11C76}" presName="linear" presStyleCnt="0">
        <dgm:presLayoutVars>
          <dgm:dir/>
          <dgm:animLvl val="lvl"/>
          <dgm:resizeHandles val="exact"/>
        </dgm:presLayoutVars>
      </dgm:prSet>
      <dgm:spPr/>
    </dgm:pt>
    <dgm:pt modelId="{43F1AF5A-5E6D-4E78-8546-487530BD4039}" type="pres">
      <dgm:prSet presAssocID="{69C6A071-2224-4B8C-8F6B-23B3ED9CEC9C}" presName="parentLin" presStyleCnt="0"/>
      <dgm:spPr/>
    </dgm:pt>
    <dgm:pt modelId="{604FB8F6-82E0-4F90-8973-31814F00073E}" type="pres">
      <dgm:prSet presAssocID="{69C6A071-2224-4B8C-8F6B-23B3ED9CEC9C}" presName="parentLeftMargin" presStyleLbl="node1" presStyleIdx="0" presStyleCnt="3"/>
      <dgm:spPr/>
    </dgm:pt>
    <dgm:pt modelId="{C7FFA795-9C3C-4D58-81D7-E88EA81A51D7}" type="pres">
      <dgm:prSet presAssocID="{69C6A071-2224-4B8C-8F6B-23B3ED9CEC9C}" presName="parentText" presStyleLbl="node1" presStyleIdx="0" presStyleCnt="3" custScaleX="142857" custScaleY="161955" custLinFactNeighborX="-4306" custLinFactNeighborY="32046">
        <dgm:presLayoutVars>
          <dgm:chMax val="0"/>
          <dgm:bulletEnabled val="1"/>
        </dgm:presLayoutVars>
      </dgm:prSet>
      <dgm:spPr/>
    </dgm:pt>
    <dgm:pt modelId="{ED449520-B0DA-4DA1-A66E-CC799B208774}" type="pres">
      <dgm:prSet presAssocID="{69C6A071-2224-4B8C-8F6B-23B3ED9CEC9C}" presName="negativeSpace" presStyleCnt="0"/>
      <dgm:spPr/>
    </dgm:pt>
    <dgm:pt modelId="{348CC843-E3C5-412C-A45A-45CCFBE7CA2D}" type="pres">
      <dgm:prSet presAssocID="{69C6A071-2224-4B8C-8F6B-23B3ED9CEC9C}" presName="childText" presStyleLbl="conFgAcc1" presStyleIdx="0" presStyleCnt="3">
        <dgm:presLayoutVars>
          <dgm:bulletEnabled val="1"/>
        </dgm:presLayoutVars>
      </dgm:prSet>
      <dgm:spPr/>
    </dgm:pt>
    <dgm:pt modelId="{0C0E3CD5-9234-43F6-A737-0BA1B32F7F6D}" type="pres">
      <dgm:prSet presAssocID="{B5E63D6C-3780-4D9C-8FA9-2DAEEFB0F37C}" presName="spaceBetweenRectangles" presStyleCnt="0"/>
      <dgm:spPr/>
    </dgm:pt>
    <dgm:pt modelId="{D0229C19-F4E1-4051-B692-476F41BBCDFC}" type="pres">
      <dgm:prSet presAssocID="{157DC6CC-B747-48AE-A339-2C52AC76C7A2}" presName="parentLin" presStyleCnt="0"/>
      <dgm:spPr/>
    </dgm:pt>
    <dgm:pt modelId="{BFC984A7-B7D9-44DE-9261-9D87F51FB0DE}" type="pres">
      <dgm:prSet presAssocID="{157DC6CC-B747-48AE-A339-2C52AC76C7A2}" presName="parentLeftMargin" presStyleLbl="node1" presStyleIdx="0" presStyleCnt="3"/>
      <dgm:spPr/>
    </dgm:pt>
    <dgm:pt modelId="{9B87501B-0FFE-45AA-AC4C-36933830C389}" type="pres">
      <dgm:prSet presAssocID="{157DC6CC-B747-48AE-A339-2C52AC76C7A2}" presName="parentText" presStyleLbl="node1" presStyleIdx="1" presStyleCnt="3" custScaleX="145994" custScaleY="144824" custLinFactNeighborX="-5943" custLinFactNeighborY="13767">
        <dgm:presLayoutVars>
          <dgm:chMax val="0"/>
          <dgm:bulletEnabled val="1"/>
        </dgm:presLayoutVars>
      </dgm:prSet>
      <dgm:spPr/>
    </dgm:pt>
    <dgm:pt modelId="{793FBE11-BF21-4E10-84F4-5A7A8A45CB10}" type="pres">
      <dgm:prSet presAssocID="{157DC6CC-B747-48AE-A339-2C52AC76C7A2}" presName="negativeSpace" presStyleCnt="0"/>
      <dgm:spPr/>
    </dgm:pt>
    <dgm:pt modelId="{2B6BD28F-33B7-4735-8C38-3CF849617268}" type="pres">
      <dgm:prSet presAssocID="{157DC6CC-B747-48AE-A339-2C52AC76C7A2}" presName="childText" presStyleLbl="conFgAcc1" presStyleIdx="1" presStyleCnt="3">
        <dgm:presLayoutVars>
          <dgm:bulletEnabled val="1"/>
        </dgm:presLayoutVars>
      </dgm:prSet>
      <dgm:spPr/>
    </dgm:pt>
    <dgm:pt modelId="{DEAC2145-2739-406D-AA16-28EE3B95ADD0}" type="pres">
      <dgm:prSet presAssocID="{567017B6-5E94-46C5-9947-5595931B6B63}" presName="spaceBetweenRectangles" presStyleCnt="0"/>
      <dgm:spPr/>
    </dgm:pt>
    <dgm:pt modelId="{A163094F-C5A8-46EC-B527-904F810B8E15}" type="pres">
      <dgm:prSet presAssocID="{9A083E2E-105B-4A4E-A98D-FEDA678C5C03}" presName="parentLin" presStyleCnt="0"/>
      <dgm:spPr/>
    </dgm:pt>
    <dgm:pt modelId="{8745F34D-3EF8-4333-B0A3-DC7339B66F03}" type="pres">
      <dgm:prSet presAssocID="{9A083E2E-105B-4A4E-A98D-FEDA678C5C03}" presName="parentLeftMargin" presStyleLbl="node1" presStyleIdx="1" presStyleCnt="3"/>
      <dgm:spPr/>
    </dgm:pt>
    <dgm:pt modelId="{A5761F6F-B29F-4B67-BDE6-54F09B67FF93}" type="pres">
      <dgm:prSet presAssocID="{9A083E2E-105B-4A4E-A98D-FEDA678C5C03}" presName="parentText" presStyleLbl="node1" presStyleIdx="2" presStyleCnt="3" custScaleX="150037" custScaleY="149518">
        <dgm:presLayoutVars>
          <dgm:chMax val="0"/>
          <dgm:bulletEnabled val="1"/>
        </dgm:presLayoutVars>
      </dgm:prSet>
      <dgm:spPr/>
    </dgm:pt>
    <dgm:pt modelId="{AFF644A2-747C-4352-B4DF-6429F43B06BC}" type="pres">
      <dgm:prSet presAssocID="{9A083E2E-105B-4A4E-A98D-FEDA678C5C03}" presName="negativeSpace" presStyleCnt="0"/>
      <dgm:spPr/>
    </dgm:pt>
    <dgm:pt modelId="{297025AF-A1DE-4E52-9C01-01D6CE8CDB10}" type="pres">
      <dgm:prSet presAssocID="{9A083E2E-105B-4A4E-A98D-FEDA678C5C03}" presName="childText" presStyleLbl="conFgAcc1" presStyleIdx="2" presStyleCnt="3">
        <dgm:presLayoutVars>
          <dgm:bulletEnabled val="1"/>
        </dgm:presLayoutVars>
      </dgm:prSet>
      <dgm:spPr/>
    </dgm:pt>
  </dgm:ptLst>
  <dgm:cxnLst>
    <dgm:cxn modelId="{59503E15-18F0-4918-984A-72EB29FDD2C8}" type="presOf" srcId="{9A083E2E-105B-4A4E-A98D-FEDA678C5C03}" destId="{8745F34D-3EF8-4333-B0A3-DC7339B66F03}" srcOrd="0" destOrd="0" presId="urn:microsoft.com/office/officeart/2005/8/layout/list1"/>
    <dgm:cxn modelId="{CA863426-96A3-4CE3-806E-F6454F3450E5}" type="presOf" srcId="{69C6A071-2224-4B8C-8F6B-23B3ED9CEC9C}" destId="{C7FFA795-9C3C-4D58-81D7-E88EA81A51D7}" srcOrd="1" destOrd="0" presId="urn:microsoft.com/office/officeart/2005/8/layout/list1"/>
    <dgm:cxn modelId="{6CF38826-AFD4-4226-AA72-9FDC3716AA55}" type="presOf" srcId="{157DC6CC-B747-48AE-A339-2C52AC76C7A2}" destId="{BFC984A7-B7D9-44DE-9261-9D87F51FB0DE}" srcOrd="0" destOrd="0" presId="urn:microsoft.com/office/officeart/2005/8/layout/list1"/>
    <dgm:cxn modelId="{69138644-F23F-4C55-8C3A-F64E04D50689}" srcId="{0128EE06-5252-4181-BBDB-AE75CCF11C76}" destId="{69C6A071-2224-4B8C-8F6B-23B3ED9CEC9C}" srcOrd="0" destOrd="0" parTransId="{CF8F3400-7C7D-4176-B261-B5177D35CFAA}" sibTransId="{B5E63D6C-3780-4D9C-8FA9-2DAEEFB0F37C}"/>
    <dgm:cxn modelId="{2C0FA799-1462-4027-AEC4-B31178C2ADC6}" srcId="{0128EE06-5252-4181-BBDB-AE75CCF11C76}" destId="{157DC6CC-B747-48AE-A339-2C52AC76C7A2}" srcOrd="1" destOrd="0" parTransId="{64E03E9F-8D81-4112-86C3-69C064BB5396}" sibTransId="{567017B6-5E94-46C5-9947-5595931B6B63}"/>
    <dgm:cxn modelId="{A031D3B1-1674-4118-89C3-0917DF4FA767}" type="presOf" srcId="{69C6A071-2224-4B8C-8F6B-23B3ED9CEC9C}" destId="{604FB8F6-82E0-4F90-8973-31814F00073E}" srcOrd="0" destOrd="0" presId="urn:microsoft.com/office/officeart/2005/8/layout/list1"/>
    <dgm:cxn modelId="{8CD07DED-C05C-4764-B651-67474908E102}" type="presOf" srcId="{157DC6CC-B747-48AE-A339-2C52AC76C7A2}" destId="{9B87501B-0FFE-45AA-AC4C-36933830C389}" srcOrd="1" destOrd="0" presId="urn:microsoft.com/office/officeart/2005/8/layout/list1"/>
    <dgm:cxn modelId="{FC2CCDF1-9542-4C94-9B43-AB0CE11806B4}" type="presOf" srcId="{0128EE06-5252-4181-BBDB-AE75CCF11C76}" destId="{ED9B9AF3-2610-45E7-921E-08AFFEB8FC39}" srcOrd="0" destOrd="0" presId="urn:microsoft.com/office/officeart/2005/8/layout/list1"/>
    <dgm:cxn modelId="{517CB8F3-AA01-47B6-B6DA-E52A36133B00}" srcId="{0128EE06-5252-4181-BBDB-AE75CCF11C76}" destId="{9A083E2E-105B-4A4E-A98D-FEDA678C5C03}" srcOrd="2" destOrd="0" parTransId="{126BD532-75A7-495E-A571-C49791FEE4B6}" sibTransId="{42E6B802-E18E-4609-B12A-53B13020BB58}"/>
    <dgm:cxn modelId="{C69983FE-ACA4-49F9-8984-D1F223DE98D1}" type="presOf" srcId="{9A083E2E-105B-4A4E-A98D-FEDA678C5C03}" destId="{A5761F6F-B29F-4B67-BDE6-54F09B67FF93}" srcOrd="1" destOrd="0" presId="urn:microsoft.com/office/officeart/2005/8/layout/list1"/>
    <dgm:cxn modelId="{EEB42BB8-38F9-4FDD-BB4B-808991DD3FC4}" type="presParOf" srcId="{ED9B9AF3-2610-45E7-921E-08AFFEB8FC39}" destId="{43F1AF5A-5E6D-4E78-8546-487530BD4039}" srcOrd="0" destOrd="0" presId="urn:microsoft.com/office/officeart/2005/8/layout/list1"/>
    <dgm:cxn modelId="{0AF06DB3-3001-4BA2-AA76-323C8B785EB4}" type="presParOf" srcId="{43F1AF5A-5E6D-4E78-8546-487530BD4039}" destId="{604FB8F6-82E0-4F90-8973-31814F00073E}" srcOrd="0" destOrd="0" presId="urn:microsoft.com/office/officeart/2005/8/layout/list1"/>
    <dgm:cxn modelId="{9FC9A68F-F0B6-4F98-B428-DB31E55F754C}" type="presParOf" srcId="{43F1AF5A-5E6D-4E78-8546-487530BD4039}" destId="{C7FFA795-9C3C-4D58-81D7-E88EA81A51D7}" srcOrd="1" destOrd="0" presId="urn:microsoft.com/office/officeart/2005/8/layout/list1"/>
    <dgm:cxn modelId="{D35379CB-A26D-4B29-9019-5CC6F6A7B5A2}" type="presParOf" srcId="{ED9B9AF3-2610-45E7-921E-08AFFEB8FC39}" destId="{ED449520-B0DA-4DA1-A66E-CC799B208774}" srcOrd="1" destOrd="0" presId="urn:microsoft.com/office/officeart/2005/8/layout/list1"/>
    <dgm:cxn modelId="{49680B20-F404-4932-81FC-002118F8B231}" type="presParOf" srcId="{ED9B9AF3-2610-45E7-921E-08AFFEB8FC39}" destId="{348CC843-E3C5-412C-A45A-45CCFBE7CA2D}" srcOrd="2" destOrd="0" presId="urn:microsoft.com/office/officeart/2005/8/layout/list1"/>
    <dgm:cxn modelId="{3A4CE4E5-3290-4CEA-8F8C-65EFD7C0ECDA}" type="presParOf" srcId="{ED9B9AF3-2610-45E7-921E-08AFFEB8FC39}" destId="{0C0E3CD5-9234-43F6-A737-0BA1B32F7F6D}" srcOrd="3" destOrd="0" presId="urn:microsoft.com/office/officeart/2005/8/layout/list1"/>
    <dgm:cxn modelId="{41684A87-6A60-499E-B82D-7BC3D074A766}" type="presParOf" srcId="{ED9B9AF3-2610-45E7-921E-08AFFEB8FC39}" destId="{D0229C19-F4E1-4051-B692-476F41BBCDFC}" srcOrd="4" destOrd="0" presId="urn:microsoft.com/office/officeart/2005/8/layout/list1"/>
    <dgm:cxn modelId="{8C22938F-AEE4-4189-A22F-8FD60D441873}" type="presParOf" srcId="{D0229C19-F4E1-4051-B692-476F41BBCDFC}" destId="{BFC984A7-B7D9-44DE-9261-9D87F51FB0DE}" srcOrd="0" destOrd="0" presId="urn:microsoft.com/office/officeart/2005/8/layout/list1"/>
    <dgm:cxn modelId="{634CAF3D-89F7-4A3B-B871-13C6249417D8}" type="presParOf" srcId="{D0229C19-F4E1-4051-B692-476F41BBCDFC}" destId="{9B87501B-0FFE-45AA-AC4C-36933830C389}" srcOrd="1" destOrd="0" presId="urn:microsoft.com/office/officeart/2005/8/layout/list1"/>
    <dgm:cxn modelId="{C39C14CB-AD5E-4305-A141-EFC656676E96}" type="presParOf" srcId="{ED9B9AF3-2610-45E7-921E-08AFFEB8FC39}" destId="{793FBE11-BF21-4E10-84F4-5A7A8A45CB10}" srcOrd="5" destOrd="0" presId="urn:microsoft.com/office/officeart/2005/8/layout/list1"/>
    <dgm:cxn modelId="{FD29D40F-E924-418B-ADE4-9915A161C104}" type="presParOf" srcId="{ED9B9AF3-2610-45E7-921E-08AFFEB8FC39}" destId="{2B6BD28F-33B7-4735-8C38-3CF849617268}" srcOrd="6" destOrd="0" presId="urn:microsoft.com/office/officeart/2005/8/layout/list1"/>
    <dgm:cxn modelId="{CA8A1368-B924-4308-8026-1C8490301C4C}" type="presParOf" srcId="{ED9B9AF3-2610-45E7-921E-08AFFEB8FC39}" destId="{DEAC2145-2739-406D-AA16-28EE3B95ADD0}" srcOrd="7" destOrd="0" presId="urn:microsoft.com/office/officeart/2005/8/layout/list1"/>
    <dgm:cxn modelId="{FAAEC875-0105-4D14-A06A-EB09A5584A24}" type="presParOf" srcId="{ED9B9AF3-2610-45E7-921E-08AFFEB8FC39}" destId="{A163094F-C5A8-46EC-B527-904F810B8E15}" srcOrd="8" destOrd="0" presId="urn:microsoft.com/office/officeart/2005/8/layout/list1"/>
    <dgm:cxn modelId="{A3133B37-073F-49F4-9A55-B75539A239FE}" type="presParOf" srcId="{A163094F-C5A8-46EC-B527-904F810B8E15}" destId="{8745F34D-3EF8-4333-B0A3-DC7339B66F03}" srcOrd="0" destOrd="0" presId="urn:microsoft.com/office/officeart/2005/8/layout/list1"/>
    <dgm:cxn modelId="{EE42A2A8-F6E8-45C9-816D-E08A62905F39}" type="presParOf" srcId="{A163094F-C5A8-46EC-B527-904F810B8E15}" destId="{A5761F6F-B29F-4B67-BDE6-54F09B67FF93}" srcOrd="1" destOrd="0" presId="urn:microsoft.com/office/officeart/2005/8/layout/list1"/>
    <dgm:cxn modelId="{59274A29-038F-427E-8089-04B8D6969C97}" type="presParOf" srcId="{ED9B9AF3-2610-45E7-921E-08AFFEB8FC39}" destId="{AFF644A2-747C-4352-B4DF-6429F43B06BC}" srcOrd="9" destOrd="0" presId="urn:microsoft.com/office/officeart/2005/8/layout/list1"/>
    <dgm:cxn modelId="{6C699BF7-1378-4194-856C-F9EC9A8EB8D6}" type="presParOf" srcId="{ED9B9AF3-2610-45E7-921E-08AFFEB8FC39}" destId="{297025AF-A1DE-4E52-9C01-01D6CE8CDB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E2237-08A7-42AF-B1E3-C185B23FF41F}" type="doc">
      <dgm:prSet loTypeId="urn:microsoft.com/office/officeart/2005/8/layout/arrow6" loCatId="relationship" qsTypeId="urn:microsoft.com/office/officeart/2005/8/quickstyle/simple1" qsCatId="simple" csTypeId="urn:microsoft.com/office/officeart/2005/8/colors/accent6_3" csCatId="accent6" phldr="1"/>
      <dgm:spPr/>
      <dgm:t>
        <a:bodyPr/>
        <a:lstStyle/>
        <a:p>
          <a:endParaRPr lang="en-US"/>
        </a:p>
      </dgm:t>
    </dgm:pt>
    <dgm:pt modelId="{C4416A33-8C44-4D7D-B474-2F803FB6FBF0}">
      <dgm:prSet phldrT="[Text]"/>
      <dgm:spPr/>
      <dgm:t>
        <a:bodyPr/>
        <a:lstStyle/>
        <a:p>
          <a:r>
            <a:rPr lang="en-US" dirty="0"/>
            <a:t>The Golden Rule</a:t>
          </a:r>
        </a:p>
      </dgm:t>
    </dgm:pt>
    <dgm:pt modelId="{D563F3EF-1F7D-460F-9D2E-7F0AC0BEF2AB}" type="parTrans" cxnId="{38044DB4-8203-45E5-BC4F-1C740474990D}">
      <dgm:prSet/>
      <dgm:spPr/>
      <dgm:t>
        <a:bodyPr/>
        <a:lstStyle/>
        <a:p>
          <a:endParaRPr lang="en-US"/>
        </a:p>
      </dgm:t>
    </dgm:pt>
    <dgm:pt modelId="{551B610D-FFED-4C74-BC8A-7670BA3B31A9}" type="sibTrans" cxnId="{38044DB4-8203-45E5-BC4F-1C740474990D}">
      <dgm:prSet/>
      <dgm:spPr/>
      <dgm:t>
        <a:bodyPr/>
        <a:lstStyle/>
        <a:p>
          <a:endParaRPr lang="en-US"/>
        </a:p>
      </dgm:t>
    </dgm:pt>
    <dgm:pt modelId="{86684DCB-38ED-4677-9263-871945BE28D9}">
      <dgm:prSet phldrT="[Text]"/>
      <dgm:spPr/>
      <dgm:t>
        <a:bodyPr/>
        <a:lstStyle/>
        <a:p>
          <a:r>
            <a:rPr lang="en-US" dirty="0"/>
            <a:t>The Platinum Rule</a:t>
          </a:r>
        </a:p>
      </dgm:t>
    </dgm:pt>
    <dgm:pt modelId="{92EBD04C-5DBE-41C7-B611-86930D874FD0}" type="parTrans" cxnId="{627460D8-E3D2-45CC-BF36-9DD8468FD54C}">
      <dgm:prSet/>
      <dgm:spPr/>
      <dgm:t>
        <a:bodyPr/>
        <a:lstStyle/>
        <a:p>
          <a:endParaRPr lang="en-US"/>
        </a:p>
      </dgm:t>
    </dgm:pt>
    <dgm:pt modelId="{DCCE8A85-ACFA-4608-A13F-54F9EE2D8C7A}" type="sibTrans" cxnId="{627460D8-E3D2-45CC-BF36-9DD8468FD54C}">
      <dgm:prSet/>
      <dgm:spPr/>
      <dgm:t>
        <a:bodyPr/>
        <a:lstStyle/>
        <a:p>
          <a:endParaRPr lang="en-US"/>
        </a:p>
      </dgm:t>
    </dgm:pt>
    <dgm:pt modelId="{AC99A6BC-F23E-4486-9AF9-9FFC711A9335}" type="pres">
      <dgm:prSet presAssocID="{95AE2237-08A7-42AF-B1E3-C185B23FF41F}" presName="compositeShape" presStyleCnt="0">
        <dgm:presLayoutVars>
          <dgm:chMax val="2"/>
          <dgm:dir/>
          <dgm:resizeHandles val="exact"/>
        </dgm:presLayoutVars>
      </dgm:prSet>
      <dgm:spPr/>
    </dgm:pt>
    <dgm:pt modelId="{8E305401-46FE-4AD2-B693-938282468A19}" type="pres">
      <dgm:prSet presAssocID="{95AE2237-08A7-42AF-B1E3-C185B23FF41F}" presName="ribbon" presStyleLbl="node1" presStyleIdx="0" presStyleCnt="1" custLinFactNeighborY="2315"/>
      <dgm:spPr/>
    </dgm:pt>
    <dgm:pt modelId="{BB841195-0857-4CDC-8609-B88B19B0DAB4}" type="pres">
      <dgm:prSet presAssocID="{95AE2237-08A7-42AF-B1E3-C185B23FF41F}" presName="leftArrowText" presStyleLbl="node1" presStyleIdx="0" presStyleCnt="1">
        <dgm:presLayoutVars>
          <dgm:chMax val="0"/>
          <dgm:bulletEnabled val="1"/>
        </dgm:presLayoutVars>
      </dgm:prSet>
      <dgm:spPr/>
    </dgm:pt>
    <dgm:pt modelId="{0DC0111D-4BE1-4125-ACEE-B8B19C6C668D}" type="pres">
      <dgm:prSet presAssocID="{95AE2237-08A7-42AF-B1E3-C185B23FF41F}" presName="rightArrowText" presStyleLbl="node1" presStyleIdx="0" presStyleCnt="1">
        <dgm:presLayoutVars>
          <dgm:chMax val="0"/>
          <dgm:bulletEnabled val="1"/>
        </dgm:presLayoutVars>
      </dgm:prSet>
      <dgm:spPr/>
    </dgm:pt>
  </dgm:ptLst>
  <dgm:cxnLst>
    <dgm:cxn modelId="{BE054046-E229-4D22-90B1-2986FDBE9484}" type="presOf" srcId="{95AE2237-08A7-42AF-B1E3-C185B23FF41F}" destId="{AC99A6BC-F23E-4486-9AF9-9FFC711A9335}" srcOrd="0" destOrd="0" presId="urn:microsoft.com/office/officeart/2005/8/layout/arrow6"/>
    <dgm:cxn modelId="{5BFFA553-6228-4B0E-9468-0873DBE67B1B}" type="presOf" srcId="{86684DCB-38ED-4677-9263-871945BE28D9}" destId="{0DC0111D-4BE1-4125-ACEE-B8B19C6C668D}" srcOrd="0" destOrd="0" presId="urn:microsoft.com/office/officeart/2005/8/layout/arrow6"/>
    <dgm:cxn modelId="{38044DB4-8203-45E5-BC4F-1C740474990D}" srcId="{95AE2237-08A7-42AF-B1E3-C185B23FF41F}" destId="{C4416A33-8C44-4D7D-B474-2F803FB6FBF0}" srcOrd="0" destOrd="0" parTransId="{D563F3EF-1F7D-460F-9D2E-7F0AC0BEF2AB}" sibTransId="{551B610D-FFED-4C74-BC8A-7670BA3B31A9}"/>
    <dgm:cxn modelId="{627460D8-E3D2-45CC-BF36-9DD8468FD54C}" srcId="{95AE2237-08A7-42AF-B1E3-C185B23FF41F}" destId="{86684DCB-38ED-4677-9263-871945BE28D9}" srcOrd="1" destOrd="0" parTransId="{92EBD04C-5DBE-41C7-B611-86930D874FD0}" sibTransId="{DCCE8A85-ACFA-4608-A13F-54F9EE2D8C7A}"/>
    <dgm:cxn modelId="{BEF2FFE9-9698-4B7B-8C2E-8782B7422B70}" type="presOf" srcId="{C4416A33-8C44-4D7D-B474-2F803FB6FBF0}" destId="{BB841195-0857-4CDC-8609-B88B19B0DAB4}" srcOrd="0" destOrd="0" presId="urn:microsoft.com/office/officeart/2005/8/layout/arrow6"/>
    <dgm:cxn modelId="{BD491830-4F77-4F4A-97A3-02292BDB29C3}" type="presParOf" srcId="{AC99A6BC-F23E-4486-9AF9-9FFC711A9335}" destId="{8E305401-46FE-4AD2-B693-938282468A19}" srcOrd="0" destOrd="0" presId="urn:microsoft.com/office/officeart/2005/8/layout/arrow6"/>
    <dgm:cxn modelId="{C308FED3-3166-40F5-8BC1-9C72B20DDD7A}" type="presParOf" srcId="{AC99A6BC-F23E-4486-9AF9-9FFC711A9335}" destId="{BB841195-0857-4CDC-8609-B88B19B0DAB4}" srcOrd="1" destOrd="0" presId="urn:microsoft.com/office/officeart/2005/8/layout/arrow6"/>
    <dgm:cxn modelId="{9E5309E4-33D3-4DC5-9191-B00A245E0B87}" type="presParOf" srcId="{AC99A6BC-F23E-4486-9AF9-9FFC711A9335}" destId="{0DC0111D-4BE1-4125-ACEE-B8B19C6C668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C843-E3C5-412C-A45A-45CCFBE7CA2D}">
      <dsp:nvSpPr>
        <dsp:cNvPr id="0" name=""/>
        <dsp:cNvSpPr/>
      </dsp:nvSpPr>
      <dsp:spPr>
        <a:xfrm>
          <a:off x="0" y="859678"/>
          <a:ext cx="868680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FA795-9C3C-4D58-81D7-E88EA81A51D7}">
      <dsp:nvSpPr>
        <dsp:cNvPr id="0" name=""/>
        <dsp:cNvSpPr/>
      </dsp:nvSpPr>
      <dsp:spPr>
        <a:xfrm>
          <a:off x="395748" y="269949"/>
          <a:ext cx="8271114" cy="1195227"/>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Define sexual harassment.</a:t>
          </a:r>
        </a:p>
      </dsp:txBody>
      <dsp:txXfrm>
        <a:off x="454094" y="328295"/>
        <a:ext cx="8154422" cy="1078535"/>
      </dsp:txXfrm>
    </dsp:sp>
    <dsp:sp modelId="{2B6BD28F-33B7-4735-8C38-3CF849617268}">
      <dsp:nvSpPr>
        <dsp:cNvPr id="0" name=""/>
        <dsp:cNvSpPr/>
      </dsp:nvSpPr>
      <dsp:spPr>
        <a:xfrm>
          <a:off x="0" y="2324479"/>
          <a:ext cx="8686800" cy="630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9B87501B-0FFE-45AA-AC4C-36933830C389}">
      <dsp:nvSpPr>
        <dsp:cNvPr id="0" name=""/>
        <dsp:cNvSpPr/>
      </dsp:nvSpPr>
      <dsp:spPr>
        <a:xfrm>
          <a:off x="380999" y="1726278"/>
          <a:ext cx="8279350" cy="106880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Define how sexual harassment relates to discrimination in the workplace.</a:t>
          </a:r>
        </a:p>
      </dsp:txBody>
      <dsp:txXfrm>
        <a:off x="433174" y="1778453"/>
        <a:ext cx="8175000" cy="964451"/>
      </dsp:txXfrm>
    </dsp:sp>
    <dsp:sp modelId="{297025AF-A1DE-4E52-9C01-01D6CE8CDB10}">
      <dsp:nvSpPr>
        <dsp:cNvPr id="0" name=""/>
        <dsp:cNvSpPr/>
      </dsp:nvSpPr>
      <dsp:spPr>
        <a:xfrm>
          <a:off x="0" y="4111749"/>
          <a:ext cx="8686800" cy="630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A5761F6F-B29F-4B67-BDE6-54F09B67FF93}">
      <dsp:nvSpPr>
        <dsp:cNvPr id="0" name=""/>
        <dsp:cNvSpPr/>
      </dsp:nvSpPr>
      <dsp:spPr>
        <a:xfrm>
          <a:off x="394468" y="3089479"/>
          <a:ext cx="8285891" cy="139127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Promote a working environment that actively discourages the occurrence of sexual harassment.</a:t>
          </a:r>
        </a:p>
      </dsp:txBody>
      <dsp:txXfrm>
        <a:off x="462384" y="3157395"/>
        <a:ext cx="8150059" cy="1255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C843-E3C5-412C-A45A-45CCFBE7CA2D}">
      <dsp:nvSpPr>
        <dsp:cNvPr id="0" name=""/>
        <dsp:cNvSpPr/>
      </dsp:nvSpPr>
      <dsp:spPr>
        <a:xfrm>
          <a:off x="0" y="1372741"/>
          <a:ext cx="8686800" cy="100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FA795-9C3C-4D58-81D7-E88EA81A51D7}">
      <dsp:nvSpPr>
        <dsp:cNvPr id="0" name=""/>
        <dsp:cNvSpPr/>
      </dsp:nvSpPr>
      <dsp:spPr>
        <a:xfrm>
          <a:off x="395748" y="429175"/>
          <a:ext cx="8271114" cy="191236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Promote a working environment that actively discourages behavior that could be viewed as discriminatory.</a:t>
          </a:r>
        </a:p>
      </dsp:txBody>
      <dsp:txXfrm>
        <a:off x="489102" y="522529"/>
        <a:ext cx="8084406" cy="1725656"/>
      </dsp:txXfrm>
    </dsp:sp>
    <dsp:sp modelId="{2B6BD28F-33B7-4735-8C38-3CF849617268}">
      <dsp:nvSpPr>
        <dsp:cNvPr id="0" name=""/>
        <dsp:cNvSpPr/>
      </dsp:nvSpPr>
      <dsp:spPr>
        <a:xfrm>
          <a:off x="0" y="3716423"/>
          <a:ext cx="8686800" cy="1008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B87501B-0FFE-45AA-AC4C-36933830C389}">
      <dsp:nvSpPr>
        <dsp:cNvPr id="0" name=""/>
        <dsp:cNvSpPr/>
      </dsp:nvSpPr>
      <dsp:spPr>
        <a:xfrm>
          <a:off x="380999" y="2759302"/>
          <a:ext cx="8279350" cy="171008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Promote a working environment where all employees are treated with respect.</a:t>
          </a:r>
        </a:p>
      </dsp:txBody>
      <dsp:txXfrm>
        <a:off x="464478" y="2842781"/>
        <a:ext cx="8112392" cy="1543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BB23-35C1-464F-AAE4-3F5313697C14}">
      <dsp:nvSpPr>
        <dsp:cNvPr id="0" name=""/>
        <dsp:cNvSpPr/>
      </dsp:nvSpPr>
      <dsp:spPr>
        <a:xfrm>
          <a:off x="1143007" y="0"/>
          <a:ext cx="5943585"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Bell MT" panose="02020503060305020303" pitchFamily="18" charset="0"/>
              <a:cs typeface="Times New Roman" panose="02020603050405020304" pitchFamily="18" charset="0"/>
            </a:rPr>
            <a:t>Discrimination</a:t>
          </a:r>
        </a:p>
      </dsp:txBody>
      <dsp:txXfrm>
        <a:off x="3076158" y="226298"/>
        <a:ext cx="2077283" cy="678894"/>
      </dsp:txXfrm>
    </dsp:sp>
    <dsp:sp modelId="{4558E5C3-CEF5-4FE7-9B65-F7561660A071}">
      <dsp:nvSpPr>
        <dsp:cNvPr id="0" name=""/>
        <dsp:cNvSpPr/>
      </dsp:nvSpPr>
      <dsp:spPr>
        <a:xfrm>
          <a:off x="1752603" y="1131490"/>
          <a:ext cx="4724392" cy="3394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rPr>
            <a:t>Sex Discrimination</a:t>
          </a:r>
        </a:p>
      </dsp:txBody>
      <dsp:txXfrm>
        <a:off x="3014016" y="1343645"/>
        <a:ext cx="2201566" cy="636463"/>
      </dsp:txXfrm>
    </dsp:sp>
    <dsp:sp modelId="{A44ED446-1B8D-4C19-95B5-0BD73303DBC5}">
      <dsp:nvSpPr>
        <dsp:cNvPr id="0" name=""/>
        <dsp:cNvSpPr/>
      </dsp:nvSpPr>
      <dsp:spPr>
        <a:xfrm>
          <a:off x="2362200" y="2262981"/>
          <a:ext cx="3505199" cy="22629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Bell MT" panose="02020503060305020303" pitchFamily="18" charset="0"/>
            </a:rPr>
            <a:t>Sexual Harassment</a:t>
          </a:r>
        </a:p>
      </dsp:txBody>
      <dsp:txXfrm>
        <a:off x="2875524" y="2828726"/>
        <a:ext cx="2478550" cy="1131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C843-E3C5-412C-A45A-45CCFBE7CA2D}">
      <dsp:nvSpPr>
        <dsp:cNvPr id="0" name=""/>
        <dsp:cNvSpPr/>
      </dsp:nvSpPr>
      <dsp:spPr>
        <a:xfrm>
          <a:off x="0" y="892871"/>
          <a:ext cx="8686800" cy="680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FA795-9C3C-4D58-81D7-E88EA81A51D7}">
      <dsp:nvSpPr>
        <dsp:cNvPr id="0" name=""/>
        <dsp:cNvSpPr/>
      </dsp:nvSpPr>
      <dsp:spPr>
        <a:xfrm>
          <a:off x="395748" y="255964"/>
          <a:ext cx="8271114" cy="1290846"/>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What is “Sexual Harassment?”</a:t>
          </a:r>
        </a:p>
      </dsp:txBody>
      <dsp:txXfrm>
        <a:off x="458762" y="318978"/>
        <a:ext cx="8145086" cy="1164818"/>
      </dsp:txXfrm>
    </dsp:sp>
    <dsp:sp modelId="{2B6BD28F-33B7-4735-8C38-3CF849617268}">
      <dsp:nvSpPr>
        <dsp:cNvPr id="0" name=""/>
        <dsp:cNvSpPr/>
      </dsp:nvSpPr>
      <dsp:spPr>
        <a:xfrm>
          <a:off x="0" y="2474856"/>
          <a:ext cx="8686800" cy="6804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9B87501B-0FFE-45AA-AC4C-36933830C389}">
      <dsp:nvSpPr>
        <dsp:cNvPr id="0" name=""/>
        <dsp:cNvSpPr/>
      </dsp:nvSpPr>
      <dsp:spPr>
        <a:xfrm>
          <a:off x="380999" y="1828799"/>
          <a:ext cx="8279350" cy="115430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What are State of Vermont’s Policies, Procedures, and Cases?</a:t>
          </a:r>
        </a:p>
      </dsp:txBody>
      <dsp:txXfrm>
        <a:off x="437348" y="1885148"/>
        <a:ext cx="8166652" cy="1041607"/>
      </dsp:txXfrm>
    </dsp:sp>
    <dsp:sp modelId="{297025AF-A1DE-4E52-9C01-01D6CE8CDB10}">
      <dsp:nvSpPr>
        <dsp:cNvPr id="0" name=""/>
        <dsp:cNvSpPr/>
      </dsp:nvSpPr>
      <dsp:spPr>
        <a:xfrm>
          <a:off x="0" y="4094254"/>
          <a:ext cx="8686800" cy="680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A5761F6F-B29F-4B67-BDE6-54F09B67FF93}">
      <dsp:nvSpPr>
        <dsp:cNvPr id="0" name=""/>
        <dsp:cNvSpPr/>
      </dsp:nvSpPr>
      <dsp:spPr>
        <a:xfrm>
          <a:off x="394468" y="3301056"/>
          <a:ext cx="8285891" cy="1191718"/>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ll MT" panose="02020503060305020303" pitchFamily="18" charset="0"/>
            </a:rPr>
            <a:t>What is your role?</a:t>
          </a:r>
        </a:p>
      </dsp:txBody>
      <dsp:txXfrm>
        <a:off x="452643" y="3359231"/>
        <a:ext cx="8169541" cy="1075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05401-46FE-4AD2-B693-938282468A19}">
      <dsp:nvSpPr>
        <dsp:cNvPr id="0" name=""/>
        <dsp:cNvSpPr/>
      </dsp:nvSpPr>
      <dsp:spPr>
        <a:xfrm>
          <a:off x="0" y="487686"/>
          <a:ext cx="8229600" cy="3291840"/>
        </a:xfrm>
        <a:prstGeom prst="leftRightRibbon">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41195-0857-4CDC-8609-B88B19B0DAB4}">
      <dsp:nvSpPr>
        <dsp:cNvPr id="0" name=""/>
        <dsp:cNvSpPr/>
      </dsp:nvSpPr>
      <dsp:spPr>
        <a:xfrm>
          <a:off x="987552" y="987551"/>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The Golden Rule</a:t>
          </a:r>
        </a:p>
      </dsp:txBody>
      <dsp:txXfrm>
        <a:off x="987552" y="987551"/>
        <a:ext cx="2715768" cy="1613001"/>
      </dsp:txXfrm>
    </dsp:sp>
    <dsp:sp modelId="{0DC0111D-4BE1-4125-ACEE-B8B19C6C668D}">
      <dsp:nvSpPr>
        <dsp:cNvPr id="0" name=""/>
        <dsp:cNvSpPr/>
      </dsp:nvSpPr>
      <dsp:spPr>
        <a:xfrm>
          <a:off x="4114800" y="1514246"/>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The Platinum Rule</a:t>
          </a:r>
        </a:p>
      </dsp:txBody>
      <dsp:txXfrm>
        <a:off x="4114800" y="1514246"/>
        <a:ext cx="3209544" cy="16130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04C3F-04A2-4109-AE7C-802ECFA92FB6}"/>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A246FD81-0837-4683-A29C-154E909D7BD6}"/>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89A6F4F-2AC8-4B5C-8500-8057D9114E82}" type="datetimeFigureOut">
              <a:rPr lang="en-US" smtClean="0"/>
              <a:t>5/21/2019</a:t>
            </a:fld>
            <a:endParaRPr lang="en-US"/>
          </a:p>
        </p:txBody>
      </p:sp>
      <p:sp>
        <p:nvSpPr>
          <p:cNvPr id="4" name="Footer Placeholder 3">
            <a:extLst>
              <a:ext uri="{FF2B5EF4-FFF2-40B4-BE49-F238E27FC236}">
                <a16:creationId xmlns:a16="http://schemas.microsoft.com/office/drawing/2014/main" id="{2F879102-4F16-45D2-AE73-A37428C06408}"/>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FE7D2-F2B8-486D-81C3-BF79C98993D7}"/>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E66BDCF-250F-4328-B827-7F1E6E292FA3}" type="slidenum">
              <a:rPr lang="en-US" smtClean="0"/>
              <a:t>‹#›</a:t>
            </a:fld>
            <a:endParaRPr lang="en-US"/>
          </a:p>
        </p:txBody>
      </p:sp>
    </p:spTree>
    <p:extLst>
      <p:ext uri="{BB962C8B-B14F-4D97-AF65-F5344CB8AC3E}">
        <p14:creationId xmlns:p14="http://schemas.microsoft.com/office/powerpoint/2010/main" val="287443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B41DAB7-3994-411E-A1BB-84D64C6101A7}" type="datetimeFigureOut">
              <a:rPr lang="en-US" smtClean="0"/>
              <a:t>5/21/2019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806EB11-C4A3-45BA-B26C-D9CD0CB91057}" type="slidenum">
              <a:rPr lang="en-US" smtClean="0"/>
              <a:t>‹#›</a:t>
            </a:fld>
            <a:endParaRPr lang="en-US"/>
          </a:p>
        </p:txBody>
      </p:sp>
    </p:spTree>
    <p:extLst>
      <p:ext uri="{BB962C8B-B14F-4D97-AF65-F5344CB8AC3E}">
        <p14:creationId xmlns:p14="http://schemas.microsoft.com/office/powerpoint/2010/main" val="112854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1</a:t>
            </a:fld>
            <a:endParaRPr lang="en-US"/>
          </a:p>
        </p:txBody>
      </p:sp>
    </p:spTree>
    <p:extLst>
      <p:ext uri="{BB962C8B-B14F-4D97-AF65-F5344CB8AC3E}">
        <p14:creationId xmlns:p14="http://schemas.microsoft.com/office/powerpoint/2010/main" val="262761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10</a:t>
            </a:fld>
            <a:endParaRPr lang="en-US"/>
          </a:p>
        </p:txBody>
      </p:sp>
    </p:spTree>
    <p:extLst>
      <p:ext uri="{BB962C8B-B14F-4D97-AF65-F5344CB8AC3E}">
        <p14:creationId xmlns:p14="http://schemas.microsoft.com/office/powerpoint/2010/main" val="42716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11</a:t>
            </a:fld>
            <a:endParaRPr lang="en-US"/>
          </a:p>
        </p:txBody>
      </p:sp>
    </p:spTree>
    <p:extLst>
      <p:ext uri="{BB962C8B-B14F-4D97-AF65-F5344CB8AC3E}">
        <p14:creationId xmlns:p14="http://schemas.microsoft.com/office/powerpoint/2010/main" val="331516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12</a:t>
            </a:fld>
            <a:endParaRPr lang="en-US"/>
          </a:p>
        </p:txBody>
      </p:sp>
    </p:spTree>
    <p:extLst>
      <p:ext uri="{BB962C8B-B14F-4D97-AF65-F5344CB8AC3E}">
        <p14:creationId xmlns:p14="http://schemas.microsoft.com/office/powerpoint/2010/main" val="50483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13</a:t>
            </a:fld>
            <a:endParaRPr lang="en-US"/>
          </a:p>
        </p:txBody>
      </p:sp>
    </p:spTree>
    <p:extLst>
      <p:ext uri="{BB962C8B-B14F-4D97-AF65-F5344CB8AC3E}">
        <p14:creationId xmlns:p14="http://schemas.microsoft.com/office/powerpoint/2010/main" val="94674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14</a:t>
            </a:fld>
            <a:endParaRPr lang="en-US"/>
          </a:p>
        </p:txBody>
      </p:sp>
    </p:spTree>
    <p:extLst>
      <p:ext uri="{BB962C8B-B14F-4D97-AF65-F5344CB8AC3E}">
        <p14:creationId xmlns:p14="http://schemas.microsoft.com/office/powerpoint/2010/main" val="380721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15</a:t>
            </a:fld>
            <a:endParaRPr lang="en-US"/>
          </a:p>
        </p:txBody>
      </p:sp>
    </p:spTree>
    <p:extLst>
      <p:ext uri="{BB962C8B-B14F-4D97-AF65-F5344CB8AC3E}">
        <p14:creationId xmlns:p14="http://schemas.microsoft.com/office/powerpoint/2010/main" val="316087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16</a:t>
            </a:fld>
            <a:endParaRPr lang="en-US"/>
          </a:p>
        </p:txBody>
      </p:sp>
    </p:spTree>
    <p:extLst>
      <p:ext uri="{BB962C8B-B14F-4D97-AF65-F5344CB8AC3E}">
        <p14:creationId xmlns:p14="http://schemas.microsoft.com/office/powerpoint/2010/main" val="245097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17</a:t>
            </a:fld>
            <a:endParaRPr lang="en-US"/>
          </a:p>
        </p:txBody>
      </p:sp>
    </p:spTree>
    <p:extLst>
      <p:ext uri="{BB962C8B-B14F-4D97-AF65-F5344CB8AC3E}">
        <p14:creationId xmlns:p14="http://schemas.microsoft.com/office/powerpoint/2010/main" val="185405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18</a:t>
            </a:fld>
            <a:endParaRPr lang="en-US"/>
          </a:p>
        </p:txBody>
      </p:sp>
    </p:spTree>
    <p:extLst>
      <p:ext uri="{BB962C8B-B14F-4D97-AF65-F5344CB8AC3E}">
        <p14:creationId xmlns:p14="http://schemas.microsoft.com/office/powerpoint/2010/main" val="387675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19</a:t>
            </a:fld>
            <a:endParaRPr lang="en-US"/>
          </a:p>
        </p:txBody>
      </p:sp>
    </p:spTree>
    <p:extLst>
      <p:ext uri="{BB962C8B-B14F-4D97-AF65-F5344CB8AC3E}">
        <p14:creationId xmlns:p14="http://schemas.microsoft.com/office/powerpoint/2010/main" val="13549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661988"/>
            <a:ext cx="2668588" cy="2001837"/>
          </a:xfrm>
        </p:spPr>
      </p:sp>
      <p:sp>
        <p:nvSpPr>
          <p:cNvPr id="3" name="Notes Placeholder 2"/>
          <p:cNvSpPr>
            <a:spLocks noGrp="1"/>
          </p:cNvSpPr>
          <p:nvPr>
            <p:ph type="body" idx="1"/>
          </p:nvPr>
        </p:nvSpPr>
        <p:spPr/>
        <p:txBody>
          <a:bodyPr/>
          <a:lstStyle/>
          <a:p>
            <a:pPr defTabSz="924916">
              <a:defRPr/>
            </a:pPr>
            <a:endParaRPr lang="en-US" u="sng" dirty="0"/>
          </a:p>
        </p:txBody>
      </p:sp>
      <p:sp>
        <p:nvSpPr>
          <p:cNvPr id="4" name="Slide Number Placeholder 3"/>
          <p:cNvSpPr>
            <a:spLocks noGrp="1"/>
          </p:cNvSpPr>
          <p:nvPr>
            <p:ph type="sldNum" sz="quarter" idx="10"/>
          </p:nvPr>
        </p:nvSpPr>
        <p:spPr/>
        <p:txBody>
          <a:bodyPr/>
          <a:lstStyle/>
          <a:p>
            <a:fld id="{91E9B791-22D9-4789-B256-979625040496}" type="slidenum">
              <a:rPr lang="en-US" smtClean="0"/>
              <a:t>2</a:t>
            </a:fld>
            <a:endParaRPr lang="en-US"/>
          </a:p>
        </p:txBody>
      </p:sp>
    </p:spTree>
    <p:extLst>
      <p:ext uri="{BB962C8B-B14F-4D97-AF65-F5344CB8AC3E}">
        <p14:creationId xmlns:p14="http://schemas.microsoft.com/office/powerpoint/2010/main" val="3162578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20</a:t>
            </a:fld>
            <a:endParaRPr lang="en-US"/>
          </a:p>
        </p:txBody>
      </p:sp>
    </p:spTree>
    <p:extLst>
      <p:ext uri="{BB962C8B-B14F-4D97-AF65-F5344CB8AC3E}">
        <p14:creationId xmlns:p14="http://schemas.microsoft.com/office/powerpoint/2010/main" val="386726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21</a:t>
            </a:fld>
            <a:endParaRPr lang="en-US"/>
          </a:p>
        </p:txBody>
      </p:sp>
    </p:spTree>
    <p:extLst>
      <p:ext uri="{BB962C8B-B14F-4D97-AF65-F5344CB8AC3E}">
        <p14:creationId xmlns:p14="http://schemas.microsoft.com/office/powerpoint/2010/main" val="401937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22</a:t>
            </a:fld>
            <a:endParaRPr lang="en-US"/>
          </a:p>
        </p:txBody>
      </p:sp>
    </p:spTree>
    <p:extLst>
      <p:ext uri="{BB962C8B-B14F-4D97-AF65-F5344CB8AC3E}">
        <p14:creationId xmlns:p14="http://schemas.microsoft.com/office/powerpoint/2010/main" val="167464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23</a:t>
            </a:fld>
            <a:endParaRPr lang="en-US"/>
          </a:p>
        </p:txBody>
      </p:sp>
    </p:spTree>
    <p:extLst>
      <p:ext uri="{BB962C8B-B14F-4D97-AF65-F5344CB8AC3E}">
        <p14:creationId xmlns:p14="http://schemas.microsoft.com/office/powerpoint/2010/main" val="1859692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806EB11-C4A3-45BA-B26C-D9CD0CB91057}" type="slidenum">
              <a:rPr lang="en-US" smtClean="0"/>
              <a:t>24</a:t>
            </a:fld>
            <a:endParaRPr lang="en-US"/>
          </a:p>
        </p:txBody>
      </p:sp>
    </p:spTree>
    <p:extLst>
      <p:ext uri="{BB962C8B-B14F-4D97-AF65-F5344CB8AC3E}">
        <p14:creationId xmlns:p14="http://schemas.microsoft.com/office/powerpoint/2010/main" val="3277093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806EB11-C4A3-45BA-B26C-D9CD0CB91057}" type="slidenum">
              <a:rPr lang="en-US" smtClean="0"/>
              <a:t>25</a:t>
            </a:fld>
            <a:endParaRPr lang="en-US"/>
          </a:p>
        </p:txBody>
      </p:sp>
    </p:spTree>
    <p:extLst>
      <p:ext uri="{BB962C8B-B14F-4D97-AF65-F5344CB8AC3E}">
        <p14:creationId xmlns:p14="http://schemas.microsoft.com/office/powerpoint/2010/main" val="1069437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26</a:t>
            </a:fld>
            <a:endParaRPr lang="en-US"/>
          </a:p>
        </p:txBody>
      </p:sp>
    </p:spTree>
    <p:extLst>
      <p:ext uri="{BB962C8B-B14F-4D97-AF65-F5344CB8AC3E}">
        <p14:creationId xmlns:p14="http://schemas.microsoft.com/office/powerpoint/2010/main" val="1957967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27</a:t>
            </a:fld>
            <a:endParaRPr lang="en-US"/>
          </a:p>
        </p:txBody>
      </p:sp>
    </p:spTree>
    <p:extLst>
      <p:ext uri="{BB962C8B-B14F-4D97-AF65-F5344CB8AC3E}">
        <p14:creationId xmlns:p14="http://schemas.microsoft.com/office/powerpoint/2010/main" val="83412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28</a:t>
            </a:fld>
            <a:endParaRPr lang="en-US"/>
          </a:p>
        </p:txBody>
      </p:sp>
    </p:spTree>
    <p:extLst>
      <p:ext uri="{BB962C8B-B14F-4D97-AF65-F5344CB8AC3E}">
        <p14:creationId xmlns:p14="http://schemas.microsoft.com/office/powerpoint/2010/main" val="3081283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29</a:t>
            </a:fld>
            <a:endParaRPr lang="en-US"/>
          </a:p>
        </p:txBody>
      </p:sp>
    </p:spTree>
    <p:extLst>
      <p:ext uri="{BB962C8B-B14F-4D97-AF65-F5344CB8AC3E}">
        <p14:creationId xmlns:p14="http://schemas.microsoft.com/office/powerpoint/2010/main" val="57577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661988"/>
            <a:ext cx="2668588" cy="2001837"/>
          </a:xfrm>
        </p:spPr>
      </p:sp>
      <p:sp>
        <p:nvSpPr>
          <p:cNvPr id="3" name="Notes Placeholder 2"/>
          <p:cNvSpPr>
            <a:spLocks noGrp="1"/>
          </p:cNvSpPr>
          <p:nvPr>
            <p:ph type="body" idx="1"/>
          </p:nvPr>
        </p:nvSpPr>
        <p:spPr/>
        <p:txBody>
          <a:bodyPr/>
          <a:lstStyle/>
          <a:p>
            <a:pPr defTabSz="924916">
              <a:defRPr/>
            </a:pPr>
            <a:endParaRPr lang="en-US" u="sng" dirty="0"/>
          </a:p>
        </p:txBody>
      </p:sp>
      <p:sp>
        <p:nvSpPr>
          <p:cNvPr id="4" name="Slide Number Placeholder 3"/>
          <p:cNvSpPr>
            <a:spLocks noGrp="1"/>
          </p:cNvSpPr>
          <p:nvPr>
            <p:ph type="sldNum" sz="quarter" idx="10"/>
          </p:nvPr>
        </p:nvSpPr>
        <p:spPr/>
        <p:txBody>
          <a:bodyPr/>
          <a:lstStyle/>
          <a:p>
            <a:fld id="{91E9B791-22D9-4789-B256-979625040496}" type="slidenum">
              <a:rPr lang="en-US" smtClean="0"/>
              <a:t>3</a:t>
            </a:fld>
            <a:endParaRPr lang="en-US"/>
          </a:p>
        </p:txBody>
      </p:sp>
    </p:spTree>
    <p:extLst>
      <p:ext uri="{BB962C8B-B14F-4D97-AF65-F5344CB8AC3E}">
        <p14:creationId xmlns:p14="http://schemas.microsoft.com/office/powerpoint/2010/main" val="2379769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30</a:t>
            </a:fld>
            <a:endParaRPr lang="en-US"/>
          </a:p>
        </p:txBody>
      </p:sp>
    </p:spTree>
    <p:extLst>
      <p:ext uri="{BB962C8B-B14F-4D97-AF65-F5344CB8AC3E}">
        <p14:creationId xmlns:p14="http://schemas.microsoft.com/office/powerpoint/2010/main" val="136300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9B791-22D9-4789-B256-979625040496}" type="slidenum">
              <a:rPr lang="en-US" smtClean="0"/>
              <a:t>31</a:t>
            </a:fld>
            <a:endParaRPr lang="en-US"/>
          </a:p>
        </p:txBody>
      </p:sp>
    </p:spTree>
    <p:extLst>
      <p:ext uri="{BB962C8B-B14F-4D97-AF65-F5344CB8AC3E}">
        <p14:creationId xmlns:p14="http://schemas.microsoft.com/office/powerpoint/2010/main" val="2834777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p:txBody>
      </p:sp>
      <p:sp>
        <p:nvSpPr>
          <p:cNvPr id="4" name="Slide Number Placeholder 3"/>
          <p:cNvSpPr>
            <a:spLocks noGrp="1"/>
          </p:cNvSpPr>
          <p:nvPr>
            <p:ph type="sldNum" sz="quarter" idx="10"/>
          </p:nvPr>
        </p:nvSpPr>
        <p:spPr/>
        <p:txBody>
          <a:bodyPr/>
          <a:lstStyle/>
          <a:p>
            <a:fld id="{91E9B791-22D9-4789-B256-979625040496}" type="slidenum">
              <a:rPr lang="en-US" smtClean="0"/>
              <a:t>32</a:t>
            </a:fld>
            <a:endParaRPr lang="en-US"/>
          </a:p>
        </p:txBody>
      </p:sp>
    </p:spTree>
    <p:extLst>
      <p:ext uri="{BB962C8B-B14F-4D97-AF65-F5344CB8AC3E}">
        <p14:creationId xmlns:p14="http://schemas.microsoft.com/office/powerpoint/2010/main" val="580342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p:txBody>
      </p:sp>
      <p:sp>
        <p:nvSpPr>
          <p:cNvPr id="4" name="Slide Number Placeholder 3"/>
          <p:cNvSpPr>
            <a:spLocks noGrp="1"/>
          </p:cNvSpPr>
          <p:nvPr>
            <p:ph type="sldNum" sz="quarter" idx="10"/>
          </p:nvPr>
        </p:nvSpPr>
        <p:spPr/>
        <p:txBody>
          <a:bodyPr/>
          <a:lstStyle/>
          <a:p>
            <a:fld id="{91E9B791-22D9-4789-B256-979625040496}" type="slidenum">
              <a:rPr lang="en-US" smtClean="0"/>
              <a:t>33</a:t>
            </a:fld>
            <a:endParaRPr lang="en-US"/>
          </a:p>
        </p:txBody>
      </p:sp>
    </p:spTree>
    <p:extLst>
      <p:ext uri="{BB962C8B-B14F-4D97-AF65-F5344CB8AC3E}">
        <p14:creationId xmlns:p14="http://schemas.microsoft.com/office/powerpoint/2010/main" val="3807200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a:p>
        </p:txBody>
      </p:sp>
      <p:sp>
        <p:nvSpPr>
          <p:cNvPr id="4" name="Slide Number Placeholder 3"/>
          <p:cNvSpPr>
            <a:spLocks noGrp="1"/>
          </p:cNvSpPr>
          <p:nvPr>
            <p:ph type="sldNum" sz="quarter" idx="10"/>
          </p:nvPr>
        </p:nvSpPr>
        <p:spPr/>
        <p:txBody>
          <a:bodyPr/>
          <a:lstStyle/>
          <a:p>
            <a:fld id="{91E9B791-22D9-4789-B256-979625040496}" type="slidenum">
              <a:rPr lang="en-US" smtClean="0"/>
              <a:t>34</a:t>
            </a:fld>
            <a:endParaRPr lang="en-US"/>
          </a:p>
        </p:txBody>
      </p:sp>
    </p:spTree>
    <p:extLst>
      <p:ext uri="{BB962C8B-B14F-4D97-AF65-F5344CB8AC3E}">
        <p14:creationId xmlns:p14="http://schemas.microsoft.com/office/powerpoint/2010/main" val="1193664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a:p>
        </p:txBody>
      </p:sp>
      <p:sp>
        <p:nvSpPr>
          <p:cNvPr id="4" name="Slide Number Placeholder 3"/>
          <p:cNvSpPr>
            <a:spLocks noGrp="1"/>
          </p:cNvSpPr>
          <p:nvPr>
            <p:ph type="sldNum" sz="quarter" idx="10"/>
          </p:nvPr>
        </p:nvSpPr>
        <p:spPr/>
        <p:txBody>
          <a:bodyPr/>
          <a:lstStyle/>
          <a:p>
            <a:fld id="{91E9B791-22D9-4789-B256-979625040496}" type="slidenum">
              <a:rPr lang="en-US" smtClean="0"/>
              <a:t>35</a:t>
            </a:fld>
            <a:endParaRPr lang="en-US"/>
          </a:p>
        </p:txBody>
      </p:sp>
    </p:spTree>
    <p:extLst>
      <p:ext uri="{BB962C8B-B14F-4D97-AF65-F5344CB8AC3E}">
        <p14:creationId xmlns:p14="http://schemas.microsoft.com/office/powerpoint/2010/main" val="616402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a:p>
        </p:txBody>
      </p:sp>
      <p:sp>
        <p:nvSpPr>
          <p:cNvPr id="4" name="Slide Number Placeholder 3"/>
          <p:cNvSpPr>
            <a:spLocks noGrp="1"/>
          </p:cNvSpPr>
          <p:nvPr>
            <p:ph type="sldNum" sz="quarter" idx="10"/>
          </p:nvPr>
        </p:nvSpPr>
        <p:spPr/>
        <p:txBody>
          <a:bodyPr/>
          <a:lstStyle/>
          <a:p>
            <a:fld id="{91E9B791-22D9-4789-B256-979625040496}" type="slidenum">
              <a:rPr lang="en-US" smtClean="0"/>
              <a:t>36</a:t>
            </a:fld>
            <a:endParaRPr lang="en-US"/>
          </a:p>
        </p:txBody>
      </p:sp>
    </p:spTree>
    <p:extLst>
      <p:ext uri="{BB962C8B-B14F-4D97-AF65-F5344CB8AC3E}">
        <p14:creationId xmlns:p14="http://schemas.microsoft.com/office/powerpoint/2010/main" val="153230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806EB11-C4A3-45BA-B26C-D9CD0CB91057}" type="slidenum">
              <a:rPr lang="en-US" smtClean="0"/>
              <a:t>37</a:t>
            </a:fld>
            <a:endParaRPr lang="en-US"/>
          </a:p>
        </p:txBody>
      </p:sp>
    </p:spTree>
    <p:extLst>
      <p:ext uri="{BB962C8B-B14F-4D97-AF65-F5344CB8AC3E}">
        <p14:creationId xmlns:p14="http://schemas.microsoft.com/office/powerpoint/2010/main" val="2369534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38</a:t>
            </a:fld>
            <a:endParaRPr lang="en-US"/>
          </a:p>
        </p:txBody>
      </p:sp>
    </p:spTree>
    <p:extLst>
      <p:ext uri="{BB962C8B-B14F-4D97-AF65-F5344CB8AC3E}">
        <p14:creationId xmlns:p14="http://schemas.microsoft.com/office/powerpoint/2010/main" val="3759498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40</a:t>
            </a:fld>
            <a:endParaRPr lang="en-US"/>
          </a:p>
        </p:txBody>
      </p:sp>
    </p:spTree>
    <p:extLst>
      <p:ext uri="{BB962C8B-B14F-4D97-AF65-F5344CB8AC3E}">
        <p14:creationId xmlns:p14="http://schemas.microsoft.com/office/powerpoint/2010/main" val="348840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4</a:t>
            </a:fld>
            <a:endParaRPr lang="en-US"/>
          </a:p>
        </p:txBody>
      </p:sp>
    </p:spTree>
    <p:extLst>
      <p:ext uri="{BB962C8B-B14F-4D97-AF65-F5344CB8AC3E}">
        <p14:creationId xmlns:p14="http://schemas.microsoft.com/office/powerpoint/2010/main" val="111591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661988"/>
            <a:ext cx="2668588" cy="2001837"/>
          </a:xfrm>
        </p:spPr>
      </p:sp>
      <p:sp>
        <p:nvSpPr>
          <p:cNvPr id="3" name="Notes Placeholder 2"/>
          <p:cNvSpPr>
            <a:spLocks noGrp="1"/>
          </p:cNvSpPr>
          <p:nvPr>
            <p:ph type="body" idx="1"/>
          </p:nvPr>
        </p:nvSpPr>
        <p:spPr/>
        <p:txBody>
          <a:bodyPr/>
          <a:lstStyle/>
          <a:p>
            <a:pPr defTabSz="924916">
              <a:defRPr/>
            </a:pPr>
            <a:endParaRPr lang="en-US" u="sng" dirty="0"/>
          </a:p>
        </p:txBody>
      </p:sp>
      <p:sp>
        <p:nvSpPr>
          <p:cNvPr id="4" name="Slide Number Placeholder 3"/>
          <p:cNvSpPr>
            <a:spLocks noGrp="1"/>
          </p:cNvSpPr>
          <p:nvPr>
            <p:ph type="sldNum" sz="quarter" idx="10"/>
          </p:nvPr>
        </p:nvSpPr>
        <p:spPr/>
        <p:txBody>
          <a:bodyPr/>
          <a:lstStyle/>
          <a:p>
            <a:fld id="{91E9B791-22D9-4789-B256-979625040496}" type="slidenum">
              <a:rPr lang="en-US" smtClean="0"/>
              <a:t>5</a:t>
            </a:fld>
            <a:endParaRPr lang="en-US"/>
          </a:p>
        </p:txBody>
      </p:sp>
    </p:spTree>
    <p:extLst>
      <p:ext uri="{BB962C8B-B14F-4D97-AF65-F5344CB8AC3E}">
        <p14:creationId xmlns:p14="http://schemas.microsoft.com/office/powerpoint/2010/main" val="79048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p>
        </p:txBody>
      </p:sp>
      <p:sp>
        <p:nvSpPr>
          <p:cNvPr id="4" name="Slide Number Placeholder 3"/>
          <p:cNvSpPr>
            <a:spLocks noGrp="1"/>
          </p:cNvSpPr>
          <p:nvPr>
            <p:ph type="sldNum" sz="quarter" idx="10"/>
          </p:nvPr>
        </p:nvSpPr>
        <p:spPr/>
        <p:txBody>
          <a:bodyPr/>
          <a:lstStyle/>
          <a:p>
            <a:fld id="{91E9B791-22D9-4789-B256-979625040496}" type="slidenum">
              <a:rPr lang="en-US" smtClean="0"/>
              <a:t>6</a:t>
            </a:fld>
            <a:endParaRPr lang="en-US"/>
          </a:p>
        </p:txBody>
      </p:sp>
    </p:spTree>
    <p:extLst>
      <p:ext uri="{BB962C8B-B14F-4D97-AF65-F5344CB8AC3E}">
        <p14:creationId xmlns:p14="http://schemas.microsoft.com/office/powerpoint/2010/main" val="178498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661988"/>
            <a:ext cx="2668588" cy="200183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1E9B791-22D9-4789-B256-979625040496}" type="slidenum">
              <a:rPr lang="en-US" smtClean="0"/>
              <a:t>7</a:t>
            </a:fld>
            <a:endParaRPr lang="en-US"/>
          </a:p>
        </p:txBody>
      </p:sp>
    </p:spTree>
    <p:extLst>
      <p:ext uri="{BB962C8B-B14F-4D97-AF65-F5344CB8AC3E}">
        <p14:creationId xmlns:p14="http://schemas.microsoft.com/office/powerpoint/2010/main" val="115371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EB11-C4A3-45BA-B26C-D9CD0CB91057}" type="slidenum">
              <a:rPr lang="en-US" smtClean="0"/>
              <a:t>8</a:t>
            </a:fld>
            <a:endParaRPr lang="en-US"/>
          </a:p>
        </p:txBody>
      </p:sp>
    </p:spTree>
    <p:extLst>
      <p:ext uri="{BB962C8B-B14F-4D97-AF65-F5344CB8AC3E}">
        <p14:creationId xmlns:p14="http://schemas.microsoft.com/office/powerpoint/2010/main" val="390927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3806EB11-C4A3-45BA-B26C-D9CD0CB91057}" type="slidenum">
              <a:rPr lang="en-US" smtClean="0"/>
              <a:t>9</a:t>
            </a:fld>
            <a:endParaRPr lang="en-US"/>
          </a:p>
        </p:txBody>
      </p:sp>
    </p:spTree>
    <p:extLst>
      <p:ext uri="{BB962C8B-B14F-4D97-AF65-F5344CB8AC3E}">
        <p14:creationId xmlns:p14="http://schemas.microsoft.com/office/powerpoint/2010/main" val="420543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139412-5F44-4C75-A56A-CBBE87EA639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245501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39412-5F44-4C75-A56A-CBBE87EA639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4125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39412-5F44-4C75-A56A-CBBE87EA639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366155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39412-5F44-4C75-A56A-CBBE87EA639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277716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39412-5F44-4C75-A56A-CBBE87EA639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427350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139412-5F44-4C75-A56A-CBBE87EA639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296916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139412-5F44-4C75-A56A-CBBE87EA6392}" type="datetimeFigureOut">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301148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139412-5F44-4C75-A56A-CBBE87EA6392}" type="datetimeFigureOut">
              <a:rPr lang="en-US" smtClean="0"/>
              <a:pPr/>
              <a:t>5/21/2019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970C0F-6E05-4A65-970A-B3CCD03F6E19}" type="slidenum">
              <a:rPr lang="en-US" smtClean="0"/>
              <a:pPr/>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1020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93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39412-5F44-4C75-A56A-CBBE87EA6392}" type="datetimeFigureOut">
              <a:rPr lang="en-US" smtClean="0"/>
              <a:pPr/>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324607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39412-5F44-4C75-A56A-CBBE87EA639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379001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39412-5F44-4C75-A56A-CBBE87EA639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0C0F-6E05-4A65-970A-B3CCD03F6E19}" type="slidenum">
              <a:rPr lang="en-US" smtClean="0"/>
              <a:pPr/>
              <a:t>‹#›</a:t>
            </a:fld>
            <a:endParaRPr lang="en-US"/>
          </a:p>
        </p:txBody>
      </p:sp>
    </p:spTree>
    <p:extLst>
      <p:ext uri="{BB962C8B-B14F-4D97-AF65-F5344CB8AC3E}">
        <p14:creationId xmlns:p14="http://schemas.microsoft.com/office/powerpoint/2010/main" val="61622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39412-5F44-4C75-A56A-CBBE87EA6392}" type="datetimeFigureOut">
              <a:rPr lang="en-US" smtClean="0"/>
              <a:pPr/>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70C0F-6E05-4A65-970A-B3CCD03F6E19}" type="slidenum">
              <a:rPr lang="en-US" smtClean="0"/>
              <a:pPr/>
              <a:t>‹#›</a:t>
            </a:fld>
            <a:endParaRPr lang="en-US"/>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87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umanresources.vermont.gov/about-us/contact/hr-field-representative-locat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oogle.com/search?q=sexual+harassment&amp;source=lnms&amp;tbm=isch&amp;sa=X&amp;ved=0ahUKEwja64O9iN_XAhXokeAKHTuEDc0Q_AUIDCgD&amp;biw=1590&amp;bih=751#imgrc=CZoWkTb9x_HvB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Rules_of_Engagement_title_card.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882" y="1216887"/>
            <a:ext cx="7772400" cy="1470025"/>
          </a:xfrm>
        </p:spPr>
        <p:txBody>
          <a:bodyPr>
            <a:noAutofit/>
          </a:bodyPr>
          <a:lstStyle/>
          <a:p>
            <a:r>
              <a:rPr lang="en-US" sz="4800" dirty="0">
                <a:latin typeface="Times New Roman"/>
                <a:cs typeface="Times New Roman"/>
              </a:rPr>
              <a:t>Sexual Harassment</a:t>
            </a:r>
            <a:br>
              <a:rPr lang="en-US" sz="4800" dirty="0">
                <a:latin typeface="Times New Roman"/>
                <a:cs typeface="Times New Roman"/>
              </a:rPr>
            </a:br>
            <a:r>
              <a:rPr lang="en-US" sz="3200" dirty="0">
                <a:solidFill>
                  <a:schemeClr val="bg1">
                    <a:lumMod val="50000"/>
                  </a:schemeClr>
                </a:solidFill>
                <a:latin typeface="Times New Roman"/>
                <a:cs typeface="Times New Roman"/>
              </a:rPr>
              <a:t>in the Workplace</a:t>
            </a:r>
            <a:br>
              <a:rPr lang="en-US" sz="5400" dirty="0">
                <a:latin typeface="Times New Roman"/>
                <a:cs typeface="Times New Roman"/>
              </a:rPr>
            </a:br>
            <a:endParaRPr lang="en-US" sz="5400" dirty="0">
              <a:latin typeface="Times New Roman"/>
              <a:cs typeface="Times New Roman"/>
            </a:endParaRPr>
          </a:p>
        </p:txBody>
      </p:sp>
      <p:sp>
        <p:nvSpPr>
          <p:cNvPr id="3" name="Subtitle 2"/>
          <p:cNvSpPr>
            <a:spLocks noGrp="1"/>
          </p:cNvSpPr>
          <p:nvPr>
            <p:ph type="subTitle" idx="1"/>
          </p:nvPr>
        </p:nvSpPr>
        <p:spPr>
          <a:xfrm>
            <a:off x="1371599" y="248693"/>
            <a:ext cx="6400800" cy="958722"/>
          </a:xfrm>
        </p:spPr>
        <p:txBody>
          <a:bodyPr>
            <a:normAutofit/>
          </a:bodyPr>
          <a:lstStyle/>
          <a:p>
            <a:r>
              <a:rPr lang="en-US" dirty="0">
                <a:latin typeface="Times New Roman"/>
                <a:cs typeface="Times New Roman"/>
              </a:rPr>
              <a:t>Preventing and Addressing</a:t>
            </a:r>
          </a:p>
        </p:txBody>
      </p:sp>
      <p:sp>
        <p:nvSpPr>
          <p:cNvPr id="4" name="TextBox 2">
            <a:extLst>
              <a:ext uri="{FF2B5EF4-FFF2-40B4-BE49-F238E27FC236}">
                <a16:creationId xmlns:a16="http://schemas.microsoft.com/office/drawing/2014/main" id="{12A2A02D-68FD-4FCD-B45F-25403194D0D3}"/>
              </a:ext>
            </a:extLst>
          </p:cNvPr>
          <p:cNvSpPr txBox="1"/>
          <p:nvPr/>
        </p:nvSpPr>
        <p:spPr>
          <a:xfrm>
            <a:off x="2209800" y="2314339"/>
            <a:ext cx="4419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n w="12700">
                  <a:solidFill>
                    <a:schemeClr val="tx2">
                      <a:satMod val="155000"/>
                    </a:schemeClr>
                  </a:solidFill>
                  <a:prstDash val="solid"/>
                </a:ln>
                <a:solidFill>
                  <a:srgbClr val="00642D"/>
                </a:solidFill>
                <a:effectLst>
                  <a:outerShdw blurRad="41275" dist="20320" dir="1800000" algn="tl" rotWithShape="0">
                    <a:srgbClr val="000000">
                      <a:alpha val="40000"/>
                    </a:srgbClr>
                  </a:outerShdw>
                </a:effectLst>
              </a:rPr>
              <a:t>Welcome to CAPS!</a:t>
            </a:r>
          </a:p>
        </p:txBody>
      </p:sp>
      <p:pic>
        <p:nvPicPr>
          <p:cNvPr id="6" name="Picture 5" descr="mt range.gif">
            <a:extLst>
              <a:ext uri="{FF2B5EF4-FFF2-40B4-BE49-F238E27FC236}">
                <a16:creationId xmlns:a16="http://schemas.microsoft.com/office/drawing/2014/main" id="{877891BA-9DBA-43BD-87BC-2F472742015A}"/>
              </a:ext>
            </a:extLst>
          </p:cNvPr>
          <p:cNvPicPr>
            <a:picLocks noChangeAspect="1"/>
          </p:cNvPicPr>
          <p:nvPr/>
        </p:nvPicPr>
        <p:blipFill>
          <a:blip r:embed="rId3" cstate="print"/>
          <a:stretch>
            <a:fillRect/>
          </a:stretch>
        </p:blipFill>
        <p:spPr>
          <a:xfrm>
            <a:off x="0" y="6019800"/>
            <a:ext cx="9143999" cy="838200"/>
          </a:xfrm>
          <a:prstGeom prst="rect">
            <a:avLst/>
          </a:prstGeom>
          <a:effectLst/>
        </p:spPr>
      </p:pic>
      <p:pic>
        <p:nvPicPr>
          <p:cNvPr id="7" name="Picture 2" descr="\\vsms.state.vt.us\Shared\AOA\DHR\DHR - WD\CAPS Graphics\MOM-DHR-CAPS-reverse.png">
            <a:extLst>
              <a:ext uri="{FF2B5EF4-FFF2-40B4-BE49-F238E27FC236}">
                <a16:creationId xmlns:a16="http://schemas.microsoft.com/office/drawing/2014/main" id="{D5A412B9-788A-4653-BD6F-893F383C76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309360"/>
            <a:ext cx="18288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1219A0B-0D1A-488E-A82F-1D3AAEA4EC3E}"/>
              </a:ext>
            </a:extLst>
          </p:cNvPr>
          <p:cNvPicPr>
            <a:picLocks noChangeAspect="1"/>
          </p:cNvPicPr>
          <p:nvPr/>
        </p:nvPicPr>
        <p:blipFill>
          <a:blip r:embed="rId5"/>
          <a:stretch>
            <a:fillRect/>
          </a:stretch>
        </p:blipFill>
        <p:spPr>
          <a:xfrm>
            <a:off x="2185261" y="3234428"/>
            <a:ext cx="4720891" cy="2655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latin typeface="Bell MT" panose="02020503060305020303" pitchFamily="18" charset="0"/>
                <a:cs typeface="Times New Roman"/>
              </a:rPr>
              <a:t>What is Sexual Harassment?</a:t>
            </a:r>
            <a:br>
              <a:rPr lang="en-US" dirty="0">
                <a:latin typeface="Bell MT" panose="02020503060305020303" pitchFamily="18" charset="0"/>
                <a:cs typeface="Times New Roman"/>
              </a:rPr>
            </a:br>
            <a:r>
              <a:rPr lang="en-US" dirty="0">
                <a:latin typeface="Bell MT" panose="02020503060305020303" pitchFamily="18" charset="0"/>
                <a:cs typeface="Times New Roman"/>
              </a:rPr>
              <a:t>The Law</a:t>
            </a:r>
          </a:p>
        </p:txBody>
      </p:sp>
      <p:sp>
        <p:nvSpPr>
          <p:cNvPr id="3" name="Content Placeholder 2"/>
          <p:cNvSpPr>
            <a:spLocks noGrp="1"/>
          </p:cNvSpPr>
          <p:nvPr>
            <p:ph idx="1"/>
          </p:nvPr>
        </p:nvSpPr>
        <p:spPr>
          <a:xfrm>
            <a:off x="152400" y="1417638"/>
            <a:ext cx="8839200" cy="4525963"/>
          </a:xfrm>
          <a:solidFill>
            <a:schemeClr val="bg2"/>
          </a:solidFill>
          <a:ln>
            <a:solidFill>
              <a:srgbClr val="00B050"/>
            </a:solidFill>
          </a:ln>
        </p:spPr>
        <p:txBody>
          <a:bodyPr>
            <a:normAutofit fontScale="70000" lnSpcReduction="20000"/>
          </a:bodyPr>
          <a:lstStyle/>
          <a:p>
            <a:pPr marL="0" indent="0" algn="ctr">
              <a:buNone/>
              <a:defRPr/>
            </a:pPr>
            <a:r>
              <a:rPr lang="en-US" sz="3600" b="1" dirty="0">
                <a:latin typeface="Bell MT" panose="02020503060305020303" pitchFamily="18" charset="0"/>
              </a:rPr>
              <a:t>Sex discrimination is prohibited by federal </a:t>
            </a:r>
            <a:r>
              <a:rPr lang="en-US" sz="3600" b="1" i="1" dirty="0">
                <a:latin typeface="Bell MT" panose="02020503060305020303" pitchFamily="18" charset="0"/>
              </a:rPr>
              <a:t>and</a:t>
            </a:r>
            <a:r>
              <a:rPr lang="en-US" sz="3600" b="1" dirty="0">
                <a:latin typeface="Bell MT" panose="02020503060305020303" pitchFamily="18" charset="0"/>
              </a:rPr>
              <a:t> state law</a:t>
            </a:r>
          </a:p>
          <a:p>
            <a:pPr marL="0" indent="0">
              <a:buNone/>
              <a:defRPr/>
            </a:pPr>
            <a:endParaRPr lang="en-US" sz="3600" dirty="0">
              <a:latin typeface="Bell MT" panose="02020503060305020303" pitchFamily="18" charset="0"/>
            </a:endParaRPr>
          </a:p>
          <a:p>
            <a:pPr>
              <a:defRPr/>
            </a:pPr>
            <a:r>
              <a:rPr lang="en-US" sz="4000" dirty="0">
                <a:latin typeface="Bell MT" panose="02020503060305020303" pitchFamily="18" charset="0"/>
              </a:rPr>
              <a:t>U.S. Civil Rights Act of 1964 Title VII prohibits employment discrimination based upon “race, sex, color, national origin, or religion” (42 U.S.C. § 2000, et </a:t>
            </a:r>
            <a:r>
              <a:rPr lang="en-US" sz="4000" dirty="0" err="1">
                <a:latin typeface="Bell MT" panose="02020503060305020303" pitchFamily="18" charset="0"/>
              </a:rPr>
              <a:t>seq</a:t>
            </a:r>
            <a:r>
              <a:rPr lang="en-US" sz="4000" dirty="0">
                <a:latin typeface="Bell MT" panose="02020503060305020303" pitchFamily="18" charset="0"/>
              </a:rPr>
              <a:t>)</a:t>
            </a:r>
          </a:p>
          <a:p>
            <a:pPr marL="0" indent="0">
              <a:buNone/>
              <a:defRPr/>
            </a:pPr>
            <a:endParaRPr lang="en-US" sz="4000" dirty="0">
              <a:latin typeface="Bell MT" panose="02020503060305020303" pitchFamily="18" charset="0"/>
            </a:endParaRPr>
          </a:p>
          <a:p>
            <a:pPr>
              <a:defRPr/>
            </a:pPr>
            <a:r>
              <a:rPr lang="en-US" sz="4000" dirty="0">
                <a:latin typeface="Bell MT" panose="02020503060305020303" pitchFamily="18" charset="0"/>
              </a:rPr>
              <a:t>Vermont Fair Employment Practices Act </a:t>
            </a:r>
          </a:p>
          <a:p>
            <a:pPr lvl="1">
              <a:defRPr/>
            </a:pPr>
            <a:r>
              <a:rPr lang="en-US" sz="3600" dirty="0">
                <a:latin typeface="Bell MT" panose="02020503060305020303" pitchFamily="18" charset="0"/>
              </a:rPr>
              <a:t>Prohibits employment discrimination based upon race, color, religion, ancestry, national origin, sex, sexual orientation, gender identity, place of birth, age, disability, or HIV status 21 V.S.A. §495.</a:t>
            </a:r>
            <a:endParaRPr lang="en-US" dirty="0">
              <a:latin typeface="Bell MT" panose="02020503060305020303" pitchFamily="18" charset="0"/>
              <a:cs typeface="Times New Roman"/>
            </a:endParaRPr>
          </a:p>
        </p:txBody>
      </p:sp>
    </p:spTree>
    <p:extLst>
      <p:ext uri="{BB962C8B-B14F-4D97-AF65-F5344CB8AC3E}">
        <p14:creationId xmlns:p14="http://schemas.microsoft.com/office/powerpoint/2010/main" val="13908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ll MT" panose="02020503060305020303" pitchFamily="18" charset="0"/>
                <a:cs typeface="Times New Roman"/>
              </a:rPr>
              <a:t>What is Sexual Harassment?</a:t>
            </a:r>
            <a:br>
              <a:rPr lang="en-US" dirty="0">
                <a:latin typeface="Bell MT" panose="02020503060305020303" pitchFamily="18" charset="0"/>
                <a:cs typeface="Times New Roman"/>
              </a:rPr>
            </a:br>
            <a:r>
              <a:rPr lang="en-US" dirty="0">
                <a:latin typeface="Bell MT" panose="02020503060305020303" pitchFamily="18" charset="0"/>
                <a:cs typeface="Times New Roman"/>
              </a:rPr>
              <a:t>The Law</a:t>
            </a:r>
          </a:p>
        </p:txBody>
      </p:sp>
      <p:sp>
        <p:nvSpPr>
          <p:cNvPr id="3" name="Content Placeholder 2"/>
          <p:cNvSpPr>
            <a:spLocks noGrp="1"/>
          </p:cNvSpPr>
          <p:nvPr>
            <p:ph idx="1"/>
          </p:nvPr>
        </p:nvSpPr>
        <p:spPr>
          <a:xfrm>
            <a:off x="152400" y="1443871"/>
            <a:ext cx="8763000" cy="4525963"/>
          </a:xfrm>
          <a:solidFill>
            <a:schemeClr val="bg2"/>
          </a:solidFill>
          <a:ln>
            <a:solidFill>
              <a:srgbClr val="00B050"/>
            </a:solidFill>
          </a:ln>
        </p:spPr>
        <p:txBody>
          <a:bodyPr>
            <a:normAutofit lnSpcReduction="10000"/>
          </a:bodyPr>
          <a:lstStyle/>
          <a:p>
            <a:pPr>
              <a:defRPr/>
            </a:pPr>
            <a:r>
              <a:rPr lang="en-US" sz="3600" dirty="0">
                <a:latin typeface="Bell MT" panose="02020503060305020303" pitchFamily="18" charset="0"/>
                <a:cs typeface="Times New Roman"/>
              </a:rPr>
              <a:t>Equal Employment Opportunity Commission (EEOC) </a:t>
            </a:r>
            <a:r>
              <a:rPr lang="en-US" sz="3600" dirty="0">
                <a:latin typeface="Bell MT" panose="02020503060305020303" pitchFamily="18" charset="0"/>
              </a:rPr>
              <a:t>Definition:</a:t>
            </a:r>
          </a:p>
          <a:p>
            <a:pPr lvl="1">
              <a:defRPr/>
            </a:pPr>
            <a:r>
              <a:rPr lang="en-US" sz="3200" dirty="0">
                <a:latin typeface="Bell MT" panose="02020503060305020303" pitchFamily="18" charset="0"/>
              </a:rPr>
              <a:t>“</a:t>
            </a:r>
            <a:r>
              <a:rPr lang="en-US" b="1" dirty="0">
                <a:latin typeface="Bell MT" panose="02020503060305020303" pitchFamily="18" charset="0"/>
              </a:rPr>
              <a:t>Unwelcome</a:t>
            </a:r>
            <a:r>
              <a:rPr lang="en-US" dirty="0">
                <a:latin typeface="Bell MT" panose="02020503060305020303" pitchFamily="18" charset="0"/>
              </a:rPr>
              <a:t> (emphasis added) sexual advances, requests for sexual favors, and other verbal or physical conduct of a sexual nature constitute sexual harassment when this conduct explicitly or implicitly affects an individual's employment, unreasonably interferes with an individual's work performance, or creates an intimidating, hostile, or offensive work environment.”</a:t>
            </a:r>
            <a:r>
              <a:rPr lang="en-US" dirty="0">
                <a:latin typeface="Bell MT" panose="02020503060305020303" pitchFamily="18" charset="0"/>
                <a:cs typeface="Times New Roman"/>
              </a:rPr>
              <a:t> 29 C.F.R. </a:t>
            </a:r>
            <a:r>
              <a:rPr lang="en-US" dirty="0">
                <a:latin typeface="Bell MT" panose="02020503060305020303" pitchFamily="18" charset="0"/>
              </a:rPr>
              <a:t>§ 1604.11</a:t>
            </a:r>
          </a:p>
        </p:txBody>
      </p:sp>
    </p:spTree>
    <p:extLst>
      <p:ext uri="{BB962C8B-B14F-4D97-AF65-F5344CB8AC3E}">
        <p14:creationId xmlns:p14="http://schemas.microsoft.com/office/powerpoint/2010/main" val="339494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rgbClr val="00B050"/>
            </a:solidFill>
          </a:ln>
        </p:spPr>
        <p:txBody>
          <a:bodyPr>
            <a:normAutofit fontScale="90000"/>
          </a:bodyPr>
          <a:lstStyle/>
          <a:p>
            <a:r>
              <a:rPr lang="en-US" dirty="0">
                <a:latin typeface="Bell MT" panose="02020503060305020303" pitchFamily="18" charset="0"/>
                <a:cs typeface="Times New Roman"/>
              </a:rPr>
              <a:t>What is Sexual Harassment?</a:t>
            </a:r>
            <a:br>
              <a:rPr lang="en-US" dirty="0">
                <a:latin typeface="Bell MT" panose="02020503060305020303" pitchFamily="18" charset="0"/>
                <a:cs typeface="Times New Roman"/>
              </a:rPr>
            </a:br>
            <a:r>
              <a:rPr lang="en-US" dirty="0">
                <a:latin typeface="Bell MT" panose="02020503060305020303" pitchFamily="18" charset="0"/>
                <a:cs typeface="Times New Roman"/>
              </a:rPr>
              <a:t>Two Types</a:t>
            </a:r>
          </a:p>
        </p:txBody>
      </p:sp>
      <p:sp>
        <p:nvSpPr>
          <p:cNvPr id="3" name="Content Placeholder 2"/>
          <p:cNvSpPr>
            <a:spLocks noGrp="1"/>
          </p:cNvSpPr>
          <p:nvPr>
            <p:ph idx="1"/>
          </p:nvPr>
        </p:nvSpPr>
        <p:spPr/>
        <p:txBody>
          <a:bodyPr>
            <a:normAutofit fontScale="92500" lnSpcReduction="10000"/>
          </a:bodyPr>
          <a:lstStyle/>
          <a:p>
            <a:r>
              <a:rPr lang="en-US" b="1" dirty="0">
                <a:latin typeface="Bell MT" panose="02020503060305020303" pitchFamily="18" charset="0"/>
              </a:rPr>
              <a:t>Hostile Work Environment</a:t>
            </a:r>
          </a:p>
          <a:p>
            <a:pPr lvl="1"/>
            <a:r>
              <a:rPr lang="en-US" dirty="0">
                <a:latin typeface="Bell MT" panose="02020503060305020303" pitchFamily="18" charset="0"/>
              </a:rPr>
              <a:t>When speech or conduct is so </a:t>
            </a:r>
            <a:r>
              <a:rPr lang="en-US" b="1" dirty="0">
                <a:latin typeface="Bell MT" panose="02020503060305020303" pitchFamily="18" charset="0"/>
              </a:rPr>
              <a:t>severe</a:t>
            </a:r>
            <a:r>
              <a:rPr lang="en-US" dirty="0">
                <a:latin typeface="Bell MT" panose="02020503060305020303" pitchFamily="18" charset="0"/>
              </a:rPr>
              <a:t> and/or </a:t>
            </a:r>
            <a:r>
              <a:rPr lang="en-US" b="1" dirty="0">
                <a:latin typeface="Bell MT" panose="02020503060305020303" pitchFamily="18" charset="0"/>
              </a:rPr>
              <a:t>pervasive</a:t>
            </a:r>
            <a:r>
              <a:rPr lang="en-US" dirty="0">
                <a:latin typeface="Bell MT" panose="02020503060305020303" pitchFamily="18" charset="0"/>
              </a:rPr>
              <a:t> that it creates an intimidating or demeaning environment or situation that negatively affects a reasonable person’s job performance</a:t>
            </a:r>
            <a:endParaRPr lang="en-US" b="1" dirty="0">
              <a:latin typeface="Bell MT" panose="02020503060305020303" pitchFamily="18" charset="0"/>
            </a:endParaRPr>
          </a:p>
          <a:p>
            <a:r>
              <a:rPr lang="en-US" b="1" dirty="0">
                <a:latin typeface="Bell MT" panose="02020503060305020303" pitchFamily="18" charset="0"/>
              </a:rPr>
              <a:t>Quid Pro Quo (“this for that”)</a:t>
            </a:r>
          </a:p>
          <a:p>
            <a:pPr lvl="1"/>
            <a:r>
              <a:rPr lang="en-US" dirty="0">
                <a:latin typeface="Bell MT" panose="02020503060305020303" pitchFamily="18" charset="0"/>
              </a:rPr>
              <a:t>When expressed or implied demands for sexual favors are made in exchange for some workplace benefit (e.g., a promotion, pay increase) or to avoid some workplace detriment (e.g., termination, demotion) </a:t>
            </a:r>
            <a:r>
              <a:rPr lang="en-US" b="1" dirty="0">
                <a:latin typeface="Bell MT" panose="02020503060305020303" pitchFamily="18" charset="0"/>
              </a:rPr>
              <a:t>(sexual harassment claims)</a:t>
            </a:r>
            <a:endParaRPr lang="en-US" dirty="0">
              <a:latin typeface="Bell MT" panose="02020503060305020303" pitchFamily="18" charset="0"/>
            </a:endParaRPr>
          </a:p>
          <a:p>
            <a:pPr>
              <a:defRPr/>
            </a:pPr>
            <a:endParaRPr lang="en-US" dirty="0">
              <a:latin typeface="Bell MT" panose="02020503060305020303" pitchFamily="18" charset="0"/>
              <a:cs typeface="Times New Roman"/>
            </a:endParaRPr>
          </a:p>
        </p:txBody>
      </p:sp>
    </p:spTree>
    <p:extLst>
      <p:ext uri="{BB962C8B-B14F-4D97-AF65-F5344CB8AC3E}">
        <p14:creationId xmlns:p14="http://schemas.microsoft.com/office/powerpoint/2010/main" val="250956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F836-EA43-4063-87BB-F81B93BC5645}"/>
              </a:ext>
            </a:extLst>
          </p:cNvPr>
          <p:cNvSpPr>
            <a:spLocks noGrp="1"/>
          </p:cNvSpPr>
          <p:nvPr>
            <p:ph type="title"/>
          </p:nvPr>
        </p:nvSpPr>
        <p:spPr>
          <a:solidFill>
            <a:schemeClr val="accent3">
              <a:lumMod val="40000"/>
              <a:lumOff val="60000"/>
            </a:schemeClr>
          </a:solidFill>
          <a:ln>
            <a:solidFill>
              <a:srgbClr val="00B050"/>
            </a:solidFill>
          </a:ln>
        </p:spPr>
        <p:txBody>
          <a:bodyPr/>
          <a:lstStyle/>
          <a:p>
            <a:r>
              <a:rPr lang="en-US" dirty="0">
                <a:latin typeface="Bell MT" panose="02020503060305020303" pitchFamily="18" charset="0"/>
              </a:rPr>
              <a:t>Hostile Work Environment</a:t>
            </a:r>
          </a:p>
        </p:txBody>
      </p:sp>
      <p:sp>
        <p:nvSpPr>
          <p:cNvPr id="3" name="Content Placeholder 2">
            <a:extLst>
              <a:ext uri="{FF2B5EF4-FFF2-40B4-BE49-F238E27FC236}">
                <a16:creationId xmlns:a16="http://schemas.microsoft.com/office/drawing/2014/main" id="{422576F0-8881-44DC-BD9F-AD3796B7B897}"/>
              </a:ext>
            </a:extLst>
          </p:cNvPr>
          <p:cNvSpPr>
            <a:spLocks noGrp="1"/>
          </p:cNvSpPr>
          <p:nvPr>
            <p:ph idx="1"/>
          </p:nvPr>
        </p:nvSpPr>
        <p:spPr/>
        <p:txBody>
          <a:bodyPr>
            <a:normAutofit fontScale="92500" lnSpcReduction="10000"/>
          </a:bodyPr>
          <a:lstStyle/>
          <a:p>
            <a:pPr>
              <a:defRPr/>
            </a:pPr>
            <a:r>
              <a:rPr lang="en-US" b="1" dirty="0">
                <a:latin typeface="Bell MT" panose="02020503060305020303" pitchFamily="18" charset="0"/>
              </a:rPr>
              <a:t>Severe</a:t>
            </a:r>
            <a:r>
              <a:rPr lang="en-US" dirty="0">
                <a:latin typeface="Bell MT" panose="02020503060305020303" pitchFamily="18" charset="0"/>
              </a:rPr>
              <a:t> and/or </a:t>
            </a:r>
            <a:r>
              <a:rPr lang="en-US" b="1" dirty="0">
                <a:latin typeface="Bell MT" panose="02020503060305020303" pitchFamily="18" charset="0"/>
              </a:rPr>
              <a:t>pervasive</a:t>
            </a:r>
            <a:r>
              <a:rPr lang="en-US" dirty="0">
                <a:latin typeface="Bell MT" panose="02020503060305020303" pitchFamily="18" charset="0"/>
              </a:rPr>
              <a:t> conduct</a:t>
            </a:r>
          </a:p>
          <a:p>
            <a:pPr>
              <a:defRPr/>
            </a:pPr>
            <a:r>
              <a:rPr lang="en-US" b="1" dirty="0">
                <a:latin typeface="Bell MT" panose="02020503060305020303" pitchFamily="18" charset="0"/>
              </a:rPr>
              <a:t>Unreasonable</a:t>
            </a:r>
            <a:r>
              <a:rPr lang="en-US" dirty="0">
                <a:latin typeface="Bell MT" panose="02020503060305020303" pitchFamily="18" charset="0"/>
              </a:rPr>
              <a:t> interference with job performance</a:t>
            </a:r>
          </a:p>
          <a:p>
            <a:pPr>
              <a:defRPr/>
            </a:pPr>
            <a:r>
              <a:rPr lang="en-US" dirty="0">
                <a:latin typeface="Bell MT" panose="02020503060305020303" pitchFamily="18" charset="0"/>
              </a:rPr>
              <a:t>Offensive, intimidating, hostile work environment</a:t>
            </a:r>
          </a:p>
          <a:p>
            <a:pPr>
              <a:defRPr/>
            </a:pPr>
            <a:r>
              <a:rPr lang="en-US" dirty="0">
                <a:latin typeface="Bell MT" panose="02020503060305020303" pitchFamily="18" charset="0"/>
              </a:rPr>
              <a:t>Can be created by anyone in the workplace</a:t>
            </a:r>
          </a:p>
          <a:p>
            <a:r>
              <a:rPr lang="en-US" i="1" dirty="0">
                <a:latin typeface="Bell MT" panose="02020503060305020303" pitchFamily="18" charset="0"/>
              </a:rPr>
              <a:t>Harris v. Forklift Sys., Inc.,</a:t>
            </a:r>
            <a:r>
              <a:rPr lang="en-US" dirty="0">
                <a:latin typeface="Bell MT" panose="02020503060305020303" pitchFamily="18" charset="0"/>
              </a:rPr>
              <a:t> 510 U.S. 17 (1993)</a:t>
            </a:r>
          </a:p>
          <a:p>
            <a:pPr lvl="1"/>
            <a:r>
              <a:rPr lang="en-US" dirty="0">
                <a:latin typeface="Bell MT" panose="02020503060305020303" pitchFamily="18" charset="0"/>
              </a:rPr>
              <a:t>“So long as the environment would reasonably be perceived, and is perceived, as hostile or abusive… there is no need for it also to be psychologically injurious.”</a:t>
            </a:r>
          </a:p>
          <a:p>
            <a:endParaRPr lang="en-US" dirty="0"/>
          </a:p>
        </p:txBody>
      </p:sp>
    </p:spTree>
    <p:extLst>
      <p:ext uri="{BB962C8B-B14F-4D97-AF65-F5344CB8AC3E}">
        <p14:creationId xmlns:p14="http://schemas.microsoft.com/office/powerpoint/2010/main" val="28173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F836-EA43-4063-87BB-F81B93BC5645}"/>
              </a:ext>
            </a:extLst>
          </p:cNvPr>
          <p:cNvSpPr>
            <a:spLocks noGrp="1"/>
          </p:cNvSpPr>
          <p:nvPr>
            <p:ph type="title"/>
          </p:nvPr>
        </p:nvSpPr>
        <p:spPr>
          <a:solidFill>
            <a:schemeClr val="accent3">
              <a:lumMod val="40000"/>
              <a:lumOff val="60000"/>
            </a:schemeClr>
          </a:solidFill>
          <a:ln>
            <a:solidFill>
              <a:srgbClr val="00B050"/>
            </a:solidFill>
          </a:ln>
        </p:spPr>
        <p:txBody>
          <a:bodyPr/>
          <a:lstStyle/>
          <a:p>
            <a:r>
              <a:rPr lang="en-US" dirty="0">
                <a:latin typeface="Bell MT" panose="02020503060305020303" pitchFamily="18" charset="0"/>
              </a:rPr>
              <a:t>Quid Pro Quo (“this for that”)</a:t>
            </a:r>
          </a:p>
        </p:txBody>
      </p:sp>
      <p:sp>
        <p:nvSpPr>
          <p:cNvPr id="3" name="Content Placeholder 2">
            <a:extLst>
              <a:ext uri="{FF2B5EF4-FFF2-40B4-BE49-F238E27FC236}">
                <a16:creationId xmlns:a16="http://schemas.microsoft.com/office/drawing/2014/main" id="{422576F0-8881-44DC-BD9F-AD3796B7B897}"/>
              </a:ext>
            </a:extLst>
          </p:cNvPr>
          <p:cNvSpPr>
            <a:spLocks noGrp="1"/>
          </p:cNvSpPr>
          <p:nvPr>
            <p:ph idx="1"/>
          </p:nvPr>
        </p:nvSpPr>
        <p:spPr/>
        <p:txBody>
          <a:bodyPr>
            <a:normAutofit fontScale="85000" lnSpcReduction="10000"/>
          </a:bodyPr>
          <a:lstStyle/>
          <a:p>
            <a:pPr>
              <a:defRPr/>
            </a:pPr>
            <a:r>
              <a:rPr lang="en-US" dirty="0">
                <a:latin typeface="Bell MT" panose="02020503060305020303" pitchFamily="18" charset="0"/>
              </a:rPr>
              <a:t>Most commonly involves a supervisor</a:t>
            </a:r>
          </a:p>
          <a:p>
            <a:pPr>
              <a:defRPr/>
            </a:pPr>
            <a:r>
              <a:rPr lang="en-US" b="1" dirty="0">
                <a:latin typeface="Bell MT" panose="02020503060305020303" pitchFamily="18" charset="0"/>
              </a:rPr>
              <a:t>Threats</a:t>
            </a:r>
            <a:r>
              <a:rPr lang="en-US" dirty="0">
                <a:latin typeface="Bell MT" panose="02020503060305020303" pitchFamily="18" charset="0"/>
              </a:rPr>
              <a:t> - firing, blocking promotion, transferring, or giving a bad evaluation, changing job duties if a person does not submit to sexual advances.</a:t>
            </a:r>
          </a:p>
          <a:p>
            <a:pPr>
              <a:defRPr/>
            </a:pPr>
            <a:r>
              <a:rPr lang="en-US" b="1" dirty="0">
                <a:latin typeface="Bell MT" panose="02020503060305020303" pitchFamily="18" charset="0"/>
              </a:rPr>
              <a:t>Rewards</a:t>
            </a:r>
            <a:r>
              <a:rPr lang="en-US" dirty="0">
                <a:latin typeface="Bell MT" panose="02020503060305020303" pitchFamily="18" charset="0"/>
              </a:rPr>
              <a:t> - hiring, promoting, or giving a raise in exchange for sexual favors.</a:t>
            </a:r>
          </a:p>
          <a:p>
            <a:pPr>
              <a:defRPr/>
            </a:pPr>
            <a:r>
              <a:rPr lang="en-US" i="1" dirty="0">
                <a:latin typeface="Bell MT" panose="02020503060305020303" pitchFamily="18" charset="0"/>
              </a:rPr>
              <a:t>Williams v. </a:t>
            </a:r>
            <a:r>
              <a:rPr lang="en-US" i="1" dirty="0" err="1">
                <a:latin typeface="Bell MT" panose="02020503060305020303" pitchFamily="18" charset="0"/>
              </a:rPr>
              <a:t>Saxbe</a:t>
            </a:r>
            <a:r>
              <a:rPr lang="en-US" i="1" dirty="0">
                <a:latin typeface="Bell MT" panose="02020503060305020303" pitchFamily="18" charset="0"/>
              </a:rPr>
              <a:t>,</a:t>
            </a:r>
            <a:r>
              <a:rPr lang="en-US" dirty="0">
                <a:latin typeface="Bell MT" panose="02020503060305020303" pitchFamily="18" charset="0"/>
              </a:rPr>
              <a:t> 413 F. Supp. 654 (D.D.C. 1976) </a:t>
            </a:r>
          </a:p>
          <a:p>
            <a:pPr lvl="1">
              <a:defRPr/>
            </a:pPr>
            <a:r>
              <a:rPr lang="en-US" dirty="0">
                <a:latin typeface="Bell MT" panose="02020503060305020303" pitchFamily="18" charset="0"/>
              </a:rPr>
              <a:t>Retaliatory actions of a male supervisor, taken because a female employee declined his sexual advances, constitutes sex discrimination within the definitional parameters of Title VII of the Civil Rights Act of 1964</a:t>
            </a:r>
          </a:p>
        </p:txBody>
      </p:sp>
    </p:spTree>
    <p:extLst>
      <p:ext uri="{BB962C8B-B14F-4D97-AF65-F5344CB8AC3E}">
        <p14:creationId xmlns:p14="http://schemas.microsoft.com/office/powerpoint/2010/main" val="86827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normAutofit/>
          </a:bodyPr>
          <a:lstStyle/>
          <a:p>
            <a:r>
              <a:rPr lang="en-US" dirty="0">
                <a:latin typeface="Bell MT" panose="02020503060305020303" pitchFamily="18" charset="0"/>
                <a:cs typeface="Times New Roman"/>
              </a:rPr>
              <a:t>State of Vermont</a:t>
            </a:r>
          </a:p>
        </p:txBody>
      </p:sp>
      <p:sp>
        <p:nvSpPr>
          <p:cNvPr id="3" name="Content Placeholder 2"/>
          <p:cNvSpPr>
            <a:spLocks noGrp="1"/>
          </p:cNvSpPr>
          <p:nvPr>
            <p:ph idx="1"/>
          </p:nvPr>
        </p:nvSpPr>
        <p:spPr>
          <a:xfrm>
            <a:off x="457200" y="1600200"/>
            <a:ext cx="8229600" cy="4221163"/>
          </a:xfrm>
          <a:solidFill>
            <a:schemeClr val="accent3">
              <a:lumMod val="40000"/>
              <a:lumOff val="60000"/>
            </a:schemeClr>
          </a:solidFill>
          <a:ln>
            <a:solidFill>
              <a:schemeClr val="tx1"/>
            </a:solidFill>
          </a:ln>
        </p:spPr>
        <p:txBody>
          <a:bodyPr>
            <a:normAutofit fontScale="77500" lnSpcReduction="20000"/>
          </a:bodyPr>
          <a:lstStyle/>
          <a:p>
            <a:pPr>
              <a:defRPr/>
            </a:pPr>
            <a:r>
              <a:rPr lang="en-US" dirty="0">
                <a:latin typeface="Bell MT" panose="02020503060305020303" pitchFamily="18" charset="0"/>
                <a:cs typeface="Times New Roman"/>
              </a:rPr>
              <a:t>SOV Policies and Procedures and VSEA/VTA Collective Bargaining Agreements also specifically prohibit sexual harassment</a:t>
            </a:r>
          </a:p>
          <a:p>
            <a:pPr marL="0" indent="0">
              <a:buNone/>
              <a:defRPr/>
            </a:pPr>
            <a:endParaRPr lang="en-US" dirty="0">
              <a:latin typeface="Bell MT" panose="02020503060305020303" pitchFamily="18" charset="0"/>
              <a:cs typeface="Times New Roman"/>
            </a:endParaRPr>
          </a:p>
          <a:p>
            <a:pPr>
              <a:defRPr/>
            </a:pPr>
            <a:r>
              <a:rPr lang="en-US" dirty="0">
                <a:latin typeface="Bell MT" panose="02020503060305020303" pitchFamily="18" charset="0"/>
              </a:rPr>
              <a:t>Policies 3.1 and 5.6</a:t>
            </a:r>
          </a:p>
          <a:p>
            <a:pPr lvl="1">
              <a:defRPr/>
            </a:pPr>
            <a:r>
              <a:rPr lang="en-US" dirty="0">
                <a:latin typeface="Bell MT" panose="02020503060305020303" pitchFamily="18" charset="0"/>
              </a:rPr>
              <a:t>3.1: “Sexual harassment is a form of discrimination on the basis of sex and is, therefore, prohibited in the work place by both state and federal law.” </a:t>
            </a:r>
          </a:p>
          <a:p>
            <a:pPr marL="457200" lvl="1" indent="0">
              <a:buNone/>
              <a:defRPr/>
            </a:pPr>
            <a:endParaRPr lang="en-US" dirty="0">
              <a:latin typeface="Bell MT" panose="02020503060305020303" pitchFamily="18" charset="0"/>
            </a:endParaRPr>
          </a:p>
          <a:p>
            <a:pPr>
              <a:defRPr/>
            </a:pPr>
            <a:r>
              <a:rPr lang="en-US" dirty="0">
                <a:latin typeface="Bell MT" panose="02020503060305020303" pitchFamily="18" charset="0"/>
              </a:rPr>
              <a:t>VSEA/VTA</a:t>
            </a:r>
          </a:p>
          <a:p>
            <a:pPr lvl="1">
              <a:defRPr/>
            </a:pPr>
            <a:r>
              <a:rPr lang="en-US" dirty="0">
                <a:latin typeface="Bell MT" panose="02020503060305020303" pitchFamily="18" charset="0"/>
              </a:rPr>
              <a:t>Collective Bargaining Agreements</a:t>
            </a:r>
          </a:p>
          <a:p>
            <a:pPr lvl="2">
              <a:defRPr/>
            </a:pPr>
            <a:r>
              <a:rPr lang="en-US" dirty="0">
                <a:latin typeface="Bell MT" panose="02020503060305020303" pitchFamily="18" charset="0"/>
              </a:rPr>
              <a:t>Article 5: “No Discrimination, Intimidation Or Harassment”</a:t>
            </a:r>
          </a:p>
        </p:txBody>
      </p:sp>
    </p:spTree>
    <p:extLst>
      <p:ext uri="{BB962C8B-B14F-4D97-AF65-F5344CB8AC3E}">
        <p14:creationId xmlns:p14="http://schemas.microsoft.com/office/powerpoint/2010/main" val="24578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ll MT" panose="02020503060305020303" pitchFamily="18" charset="0"/>
                <a:cs typeface="Times New Roman"/>
              </a:rPr>
              <a:t>Workplace Expectations</a:t>
            </a:r>
          </a:p>
        </p:txBody>
      </p:sp>
      <p:pic>
        <p:nvPicPr>
          <p:cNvPr id="7" name="Content Placeholder 6">
            <a:extLst>
              <a:ext uri="{FF2B5EF4-FFF2-40B4-BE49-F238E27FC236}">
                <a16:creationId xmlns:a16="http://schemas.microsoft.com/office/drawing/2014/main" id="{FCCD0EFE-8620-44A8-BF1E-BA32140DDDDC}"/>
              </a:ext>
            </a:extLst>
          </p:cNvPr>
          <p:cNvPicPr>
            <a:picLocks noGrp="1" noChangeAspect="1"/>
          </p:cNvPicPr>
          <p:nvPr>
            <p:ph idx="1"/>
          </p:nvPr>
        </p:nvPicPr>
        <p:blipFill>
          <a:blip r:embed="rId3"/>
          <a:stretch>
            <a:fillRect/>
          </a:stretch>
        </p:blipFill>
        <p:spPr>
          <a:xfrm rot="21600000">
            <a:off x="1143000" y="1330271"/>
            <a:ext cx="7010400" cy="4550469"/>
          </a:xfrm>
        </p:spPr>
      </p:pic>
    </p:spTree>
    <p:extLst>
      <p:ext uri="{BB962C8B-B14F-4D97-AF65-F5344CB8AC3E}">
        <p14:creationId xmlns:p14="http://schemas.microsoft.com/office/powerpoint/2010/main" val="67698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ll MT" panose="02020503060305020303" pitchFamily="18" charset="0"/>
                <a:cs typeface="Times New Roman"/>
              </a:rPr>
              <a:t>Examples- What </a:t>
            </a:r>
            <a:r>
              <a:rPr lang="en-US" i="1" dirty="0">
                <a:latin typeface="Bell MT" panose="02020503060305020303" pitchFamily="18" charset="0"/>
                <a:cs typeface="Times New Roman"/>
              </a:rPr>
              <a:t>Not</a:t>
            </a:r>
            <a:r>
              <a:rPr lang="en-US" dirty="0">
                <a:latin typeface="Bell MT" panose="02020503060305020303" pitchFamily="18" charset="0"/>
                <a:cs typeface="Times New Roman"/>
              </a:rPr>
              <a:t> to Expect From the Workplace</a:t>
            </a:r>
          </a:p>
        </p:txBody>
      </p:sp>
      <p:sp>
        <p:nvSpPr>
          <p:cNvPr id="3" name="Content Placeholder 2"/>
          <p:cNvSpPr>
            <a:spLocks noGrp="1"/>
          </p:cNvSpPr>
          <p:nvPr>
            <p:ph idx="1"/>
          </p:nvPr>
        </p:nvSpPr>
        <p:spPr>
          <a:xfrm>
            <a:off x="436536" y="1417638"/>
            <a:ext cx="8229600" cy="4525963"/>
          </a:xfrm>
        </p:spPr>
        <p:txBody>
          <a:bodyPr>
            <a:normAutofit/>
          </a:bodyPr>
          <a:lstStyle/>
          <a:p>
            <a:pPr>
              <a:lnSpc>
                <a:spcPct val="80000"/>
              </a:lnSpc>
              <a:defRPr/>
            </a:pPr>
            <a:r>
              <a:rPr lang="en-US" dirty="0">
                <a:latin typeface="Bell MT" panose="02020503060305020303" pitchFamily="18" charset="0"/>
              </a:rPr>
              <a:t>Sexual jokes</a:t>
            </a:r>
          </a:p>
          <a:p>
            <a:pPr>
              <a:lnSpc>
                <a:spcPct val="80000"/>
              </a:lnSpc>
              <a:defRPr/>
            </a:pPr>
            <a:r>
              <a:rPr lang="en-US" dirty="0">
                <a:latin typeface="Bell MT" panose="02020503060305020303" pitchFamily="18" charset="0"/>
              </a:rPr>
              <a:t>I</a:t>
            </a:r>
            <a:r>
              <a:rPr lang="en-US" b="1" dirty="0">
                <a:latin typeface="Bell MT" panose="02020503060305020303" pitchFamily="18" charset="0"/>
              </a:rPr>
              <a:t>nappropriate</a:t>
            </a:r>
            <a:r>
              <a:rPr lang="en-US" dirty="0">
                <a:latin typeface="Bell MT" panose="02020503060305020303" pitchFamily="18" charset="0"/>
              </a:rPr>
              <a:t> or </a:t>
            </a:r>
            <a:r>
              <a:rPr lang="en-US" b="1" dirty="0">
                <a:latin typeface="Bell MT" panose="02020503060305020303" pitchFamily="18" charset="0"/>
              </a:rPr>
              <a:t>unwelcome</a:t>
            </a:r>
            <a:r>
              <a:rPr lang="en-US" dirty="0">
                <a:latin typeface="Bell MT" panose="02020503060305020303" pitchFamily="18" charset="0"/>
              </a:rPr>
              <a:t> questions about employees’ personal lives</a:t>
            </a:r>
          </a:p>
          <a:p>
            <a:pPr>
              <a:lnSpc>
                <a:spcPct val="80000"/>
              </a:lnSpc>
              <a:defRPr/>
            </a:pPr>
            <a:r>
              <a:rPr lang="en-US" dirty="0">
                <a:latin typeface="Bell MT" panose="02020503060305020303" pitchFamily="18" charset="0"/>
              </a:rPr>
              <a:t>Sexual comments about a person’s clothing, anatomy, or looks</a:t>
            </a:r>
          </a:p>
          <a:p>
            <a:pPr>
              <a:lnSpc>
                <a:spcPct val="80000"/>
              </a:lnSpc>
              <a:defRPr/>
            </a:pPr>
            <a:r>
              <a:rPr lang="en-US" dirty="0">
                <a:latin typeface="Bell MT" panose="02020503060305020303" pitchFamily="18" charset="0"/>
              </a:rPr>
              <a:t>Repeated requests for a date</a:t>
            </a:r>
          </a:p>
          <a:p>
            <a:pPr>
              <a:lnSpc>
                <a:spcPct val="80000"/>
              </a:lnSpc>
              <a:defRPr/>
            </a:pPr>
            <a:r>
              <a:rPr lang="en-US" dirty="0">
                <a:latin typeface="Bell MT" panose="02020503060305020303" pitchFamily="18" charset="0"/>
              </a:rPr>
              <a:t>Sexually oriented cartoons, posters, calendars or pictures</a:t>
            </a:r>
          </a:p>
          <a:p>
            <a:pPr>
              <a:lnSpc>
                <a:spcPct val="80000"/>
              </a:lnSpc>
              <a:defRPr/>
            </a:pPr>
            <a:r>
              <a:rPr lang="en-US" dirty="0">
                <a:latin typeface="Bell MT" panose="02020503060305020303" pitchFamily="18" charset="0"/>
              </a:rPr>
              <a:t>Sexual gestures or language</a:t>
            </a:r>
          </a:p>
        </p:txBody>
      </p:sp>
    </p:spTree>
    <p:extLst>
      <p:ext uri="{BB962C8B-B14F-4D97-AF65-F5344CB8AC3E}">
        <p14:creationId xmlns:p14="http://schemas.microsoft.com/office/powerpoint/2010/main" val="291953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a:solidFill>
            <a:schemeClr val="accent3">
              <a:lumMod val="40000"/>
              <a:lumOff val="60000"/>
            </a:schemeClr>
          </a:solidFill>
          <a:ln>
            <a:solidFill>
              <a:srgbClr val="00B050"/>
            </a:solidFill>
          </a:ln>
        </p:spPr>
        <p:txBody>
          <a:bodyPr>
            <a:normAutofit/>
          </a:bodyPr>
          <a:lstStyle/>
          <a:p>
            <a:r>
              <a:rPr lang="en-US" dirty="0">
                <a:latin typeface="Bell MT" panose="02020503060305020303" pitchFamily="18" charset="0"/>
              </a:rPr>
              <a:t>Considerations</a:t>
            </a:r>
          </a:p>
        </p:txBody>
      </p:sp>
      <p:sp>
        <p:nvSpPr>
          <p:cNvPr id="3" name="Content Placeholder 2"/>
          <p:cNvSpPr>
            <a:spLocks noGrp="1"/>
          </p:cNvSpPr>
          <p:nvPr>
            <p:ph idx="1"/>
          </p:nvPr>
        </p:nvSpPr>
        <p:spPr>
          <a:xfrm>
            <a:off x="457200" y="1305753"/>
            <a:ext cx="8229600" cy="4114799"/>
          </a:xfrm>
          <a:ln>
            <a:noFill/>
          </a:ln>
        </p:spPr>
        <p:txBody>
          <a:bodyPr>
            <a:noAutofit/>
          </a:bodyPr>
          <a:lstStyle/>
          <a:p>
            <a:pPr>
              <a:lnSpc>
                <a:spcPct val="80000"/>
              </a:lnSpc>
              <a:defRPr/>
            </a:pPr>
            <a:r>
              <a:rPr lang="en-US" sz="2200" dirty="0">
                <a:latin typeface="Bell MT" panose="02020503060305020303" pitchFamily="18" charset="0"/>
              </a:rPr>
              <a:t>The person targeted as well as the harasser may be a woman or a man</a:t>
            </a:r>
          </a:p>
          <a:p>
            <a:pPr>
              <a:lnSpc>
                <a:spcPct val="80000"/>
              </a:lnSpc>
              <a:defRPr/>
            </a:pPr>
            <a:r>
              <a:rPr lang="en-US" sz="2200" dirty="0">
                <a:latin typeface="Bell MT" panose="02020503060305020303" pitchFamily="18" charset="0"/>
              </a:rPr>
              <a:t>The person targeted does not have to be of the opposite sex</a:t>
            </a:r>
          </a:p>
          <a:p>
            <a:pPr>
              <a:lnSpc>
                <a:spcPct val="80000"/>
              </a:lnSpc>
              <a:defRPr/>
            </a:pPr>
            <a:r>
              <a:rPr lang="en-US" sz="2200" dirty="0">
                <a:latin typeface="Bell MT" panose="02020503060305020303" pitchFamily="18" charset="0"/>
              </a:rPr>
              <a:t>The harasser can be the targeted person’s supervisor, an agent of the employer, a supervisor in another area, a co-worker, or a non-employee </a:t>
            </a:r>
          </a:p>
          <a:p>
            <a:pPr>
              <a:lnSpc>
                <a:spcPct val="80000"/>
              </a:lnSpc>
              <a:defRPr/>
            </a:pPr>
            <a:r>
              <a:rPr lang="en-US" sz="2200" dirty="0">
                <a:latin typeface="Bell MT" panose="02020503060305020303" pitchFamily="18" charset="0"/>
              </a:rPr>
              <a:t>The complainant does not have to be the person harassed but could be anyone affected by the offensive conduct (e.g., a member of same protected class as the targeted person) </a:t>
            </a:r>
          </a:p>
          <a:p>
            <a:pPr marL="0" indent="0">
              <a:lnSpc>
                <a:spcPct val="80000"/>
              </a:lnSpc>
              <a:buNone/>
              <a:defRPr/>
            </a:pPr>
            <a:endParaRPr lang="en-US" sz="1200" i="1" dirty="0">
              <a:latin typeface="Bell MT" panose="02020503060305020303" pitchFamily="18" charset="0"/>
            </a:endParaRPr>
          </a:p>
          <a:p>
            <a:pPr marL="0" indent="0">
              <a:lnSpc>
                <a:spcPct val="80000"/>
              </a:lnSpc>
              <a:buNone/>
              <a:defRPr/>
            </a:pPr>
            <a:r>
              <a:rPr lang="en-US" sz="2200" i="1" dirty="0">
                <a:latin typeface="Bell MT" panose="02020503060305020303" pitchFamily="18" charset="0"/>
              </a:rPr>
              <a:t>Blizzard v. Appliance Direct, Inc.</a:t>
            </a:r>
            <a:r>
              <a:rPr lang="en-US" sz="2200" dirty="0">
                <a:latin typeface="Bell MT" panose="02020503060305020303" pitchFamily="18" charset="0"/>
              </a:rPr>
              <a:t>, 16 So. 3d 922 (2009)</a:t>
            </a:r>
          </a:p>
          <a:p>
            <a:pPr lvl="1"/>
            <a:r>
              <a:rPr lang="en-US" sz="2200" dirty="0">
                <a:latin typeface="Bell MT" panose="02020503060305020303" pitchFamily="18" charset="0"/>
              </a:rPr>
              <a:t>Discriminatory behavior need not be directed at the complainant in order to support a claim of hostile workplace environment if the complainant is a member of the protected group (</a:t>
            </a:r>
            <a:r>
              <a:rPr lang="en-US" sz="2200" b="1" dirty="0">
                <a:latin typeface="Bell MT" panose="02020503060305020303" pitchFamily="18" charset="0"/>
              </a:rPr>
              <a:t>bystander effect</a:t>
            </a:r>
            <a:r>
              <a:rPr lang="en-US" sz="2200" dirty="0">
                <a:latin typeface="Bell MT" panose="02020503060305020303" pitchFamily="18" charset="0"/>
              </a:rPr>
              <a:t>).</a:t>
            </a:r>
          </a:p>
        </p:txBody>
      </p:sp>
    </p:spTree>
    <p:extLst>
      <p:ext uri="{BB962C8B-B14F-4D97-AF65-F5344CB8AC3E}">
        <p14:creationId xmlns:p14="http://schemas.microsoft.com/office/powerpoint/2010/main" val="29149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rgbClr val="00B050"/>
            </a:solidFill>
          </a:ln>
        </p:spPr>
        <p:txBody>
          <a:bodyPr>
            <a:noAutofit/>
          </a:bodyPr>
          <a:lstStyle/>
          <a:p>
            <a:r>
              <a:rPr lang="en-US" sz="4000" dirty="0">
                <a:latin typeface="Bell MT" panose="02020503060305020303" pitchFamily="18" charset="0"/>
              </a:rPr>
              <a:t>Cost and Impact of Sexual Harassment</a:t>
            </a:r>
          </a:p>
        </p:txBody>
      </p:sp>
      <p:sp>
        <p:nvSpPr>
          <p:cNvPr id="3" name="Content Placeholder 2"/>
          <p:cNvSpPr>
            <a:spLocks noGrp="1"/>
          </p:cNvSpPr>
          <p:nvPr>
            <p:ph idx="1"/>
          </p:nvPr>
        </p:nvSpPr>
        <p:spPr>
          <a:xfrm>
            <a:off x="457200" y="1600201"/>
            <a:ext cx="8229600" cy="4343400"/>
          </a:xfrm>
        </p:spPr>
        <p:txBody>
          <a:bodyPr>
            <a:normAutofit fontScale="92500" lnSpcReduction="20000"/>
          </a:bodyPr>
          <a:lstStyle/>
          <a:p>
            <a:pPr>
              <a:lnSpc>
                <a:spcPct val="90000"/>
              </a:lnSpc>
              <a:defRPr/>
            </a:pPr>
            <a:r>
              <a:rPr lang="en-US" dirty="0">
                <a:latin typeface="Bell MT" panose="02020503060305020303" pitchFamily="18" charset="0"/>
              </a:rPr>
              <a:t>Lower Morale</a:t>
            </a:r>
          </a:p>
          <a:p>
            <a:pPr>
              <a:lnSpc>
                <a:spcPct val="90000"/>
              </a:lnSpc>
              <a:defRPr/>
            </a:pPr>
            <a:r>
              <a:rPr lang="en-US" dirty="0">
                <a:latin typeface="Bell MT" panose="02020503060305020303" pitchFamily="18" charset="0"/>
              </a:rPr>
              <a:t>Absenteeism</a:t>
            </a:r>
          </a:p>
          <a:p>
            <a:pPr>
              <a:lnSpc>
                <a:spcPct val="90000"/>
              </a:lnSpc>
              <a:defRPr/>
            </a:pPr>
            <a:r>
              <a:rPr lang="en-US" dirty="0">
                <a:latin typeface="Bell MT" panose="02020503060305020303" pitchFamily="18" charset="0"/>
              </a:rPr>
              <a:t>Turnover</a:t>
            </a:r>
          </a:p>
          <a:p>
            <a:pPr>
              <a:lnSpc>
                <a:spcPct val="90000"/>
              </a:lnSpc>
              <a:defRPr/>
            </a:pPr>
            <a:r>
              <a:rPr lang="en-US" dirty="0">
                <a:latin typeface="Bell MT" panose="02020503060305020303" pitchFamily="18" charset="0"/>
              </a:rPr>
              <a:t>Decreased productivity</a:t>
            </a:r>
          </a:p>
          <a:p>
            <a:pPr>
              <a:lnSpc>
                <a:spcPct val="90000"/>
              </a:lnSpc>
              <a:defRPr/>
            </a:pPr>
            <a:r>
              <a:rPr lang="en-US" dirty="0">
                <a:latin typeface="Bell MT" panose="02020503060305020303" pitchFamily="18" charset="0"/>
              </a:rPr>
              <a:t>Litigation</a:t>
            </a:r>
          </a:p>
          <a:p>
            <a:pPr>
              <a:lnSpc>
                <a:spcPct val="90000"/>
              </a:lnSpc>
              <a:defRPr/>
            </a:pPr>
            <a:r>
              <a:rPr lang="en-US" dirty="0">
                <a:latin typeface="Bell MT" panose="02020503060305020303" pitchFamily="18" charset="0"/>
              </a:rPr>
              <a:t>Medical care</a:t>
            </a:r>
          </a:p>
          <a:p>
            <a:pPr>
              <a:lnSpc>
                <a:spcPct val="90000"/>
              </a:lnSpc>
              <a:buClr>
                <a:schemeClr val="tx1"/>
              </a:buClr>
              <a:defRPr/>
            </a:pPr>
            <a:r>
              <a:rPr lang="en-US" dirty="0">
                <a:latin typeface="Bell MT" panose="02020503060305020303" pitchFamily="18" charset="0"/>
              </a:rPr>
              <a:t>Interfere with working relationships</a:t>
            </a:r>
          </a:p>
          <a:p>
            <a:pPr>
              <a:lnSpc>
                <a:spcPct val="90000"/>
              </a:lnSpc>
              <a:buClr>
                <a:schemeClr val="tx1"/>
              </a:buClr>
              <a:defRPr/>
            </a:pPr>
            <a:r>
              <a:rPr lang="en-US" dirty="0">
                <a:latin typeface="Bell MT" panose="02020503060305020303" pitchFamily="18" charset="0"/>
              </a:rPr>
              <a:t>Breed mistrust</a:t>
            </a:r>
          </a:p>
          <a:p>
            <a:pPr>
              <a:lnSpc>
                <a:spcPct val="90000"/>
              </a:lnSpc>
              <a:buClr>
                <a:schemeClr val="tx1"/>
              </a:buClr>
              <a:defRPr/>
            </a:pPr>
            <a:r>
              <a:rPr lang="en-US" dirty="0">
                <a:latin typeface="Bell MT" panose="02020503060305020303" pitchFamily="18" charset="0"/>
              </a:rPr>
              <a:t>Cost $$ </a:t>
            </a:r>
          </a:p>
          <a:p>
            <a:pPr>
              <a:lnSpc>
                <a:spcPct val="90000"/>
              </a:lnSpc>
              <a:buClr>
                <a:schemeClr val="tx1"/>
              </a:buClr>
              <a:defRPr/>
            </a:pPr>
            <a:r>
              <a:rPr lang="en-US" dirty="0">
                <a:latin typeface="Bell MT" panose="02020503060305020303" pitchFamily="18" charset="0"/>
              </a:rPr>
              <a:t>You can be </a:t>
            </a:r>
            <a:r>
              <a:rPr lang="en-US" i="1" dirty="0">
                <a:latin typeface="Bell MT" panose="02020503060305020303" pitchFamily="18" charset="0"/>
              </a:rPr>
              <a:t>personally</a:t>
            </a:r>
            <a:r>
              <a:rPr lang="en-US" dirty="0">
                <a:latin typeface="Bell MT" panose="02020503060305020303" pitchFamily="18" charset="0"/>
              </a:rPr>
              <a:t> liable for damages!</a:t>
            </a:r>
          </a:p>
          <a:p>
            <a:pPr>
              <a:lnSpc>
                <a:spcPct val="90000"/>
              </a:lnSpc>
              <a:defRPr/>
            </a:pPr>
            <a:endParaRPr lang="en-US" dirty="0">
              <a:latin typeface="Bell MT" panose="02020503060305020303" pitchFamily="18" charset="0"/>
            </a:endParaRPr>
          </a:p>
        </p:txBody>
      </p:sp>
    </p:spTree>
    <p:extLst>
      <p:ext uri="{BB962C8B-B14F-4D97-AF65-F5344CB8AC3E}">
        <p14:creationId xmlns:p14="http://schemas.microsoft.com/office/powerpoint/2010/main" val="225186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rmAutofit fontScale="90000"/>
          </a:bodyPr>
          <a:lstStyle/>
          <a:p>
            <a:r>
              <a:rPr lang="en-US" dirty="0">
                <a:latin typeface="Bell MT" panose="02020503060305020303" pitchFamily="18" charset="0"/>
              </a:rPr>
              <a:t>Goals</a:t>
            </a:r>
          </a:p>
        </p:txBody>
      </p:sp>
      <p:graphicFrame>
        <p:nvGraphicFramePr>
          <p:cNvPr id="3" name="Diagram 2"/>
          <p:cNvGraphicFramePr/>
          <p:nvPr>
            <p:extLst>
              <p:ext uri="{D42A27DB-BD31-4B8C-83A1-F6EECF244321}">
                <p14:modId xmlns:p14="http://schemas.microsoft.com/office/powerpoint/2010/main" val="2278704986"/>
              </p:ext>
            </p:extLst>
          </p:nvPr>
        </p:nvGraphicFramePr>
        <p:xfrm>
          <a:off x="304800" y="762000"/>
          <a:ext cx="8686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87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0068-46F4-4653-9627-DC4E0C8D2497}"/>
              </a:ext>
            </a:extLst>
          </p:cNvPr>
          <p:cNvSpPr>
            <a:spLocks noGrp="1"/>
          </p:cNvSpPr>
          <p:nvPr>
            <p:ph type="title"/>
          </p:nvPr>
        </p:nvSpPr>
        <p:spPr>
          <a:solidFill>
            <a:schemeClr val="bg2"/>
          </a:solidFill>
          <a:ln>
            <a:solidFill>
              <a:srgbClr val="00B050"/>
            </a:solidFill>
          </a:ln>
        </p:spPr>
        <p:txBody>
          <a:bodyPr/>
          <a:lstStyle/>
          <a:p>
            <a:r>
              <a:rPr lang="en-US" dirty="0">
                <a:latin typeface="Bell MT" panose="02020503060305020303" pitchFamily="18" charset="0"/>
              </a:rPr>
              <a:t>Employer Liability</a:t>
            </a:r>
          </a:p>
        </p:txBody>
      </p:sp>
      <p:sp>
        <p:nvSpPr>
          <p:cNvPr id="3" name="Content Placeholder 2">
            <a:extLst>
              <a:ext uri="{FF2B5EF4-FFF2-40B4-BE49-F238E27FC236}">
                <a16:creationId xmlns:a16="http://schemas.microsoft.com/office/drawing/2014/main" id="{78E47ADD-EC98-4EE6-A5E6-E1B61E9E9B51}"/>
              </a:ext>
            </a:extLst>
          </p:cNvPr>
          <p:cNvSpPr>
            <a:spLocks noGrp="1"/>
          </p:cNvSpPr>
          <p:nvPr>
            <p:ph idx="1"/>
          </p:nvPr>
        </p:nvSpPr>
        <p:spPr/>
        <p:txBody>
          <a:bodyPr>
            <a:normAutofit fontScale="92500" lnSpcReduction="20000"/>
          </a:bodyPr>
          <a:lstStyle/>
          <a:p>
            <a:pPr>
              <a:lnSpc>
                <a:spcPct val="80000"/>
              </a:lnSpc>
              <a:defRPr/>
            </a:pPr>
            <a:r>
              <a:rPr lang="en-US" dirty="0">
                <a:latin typeface="Bell MT" panose="02020503060305020303" pitchFamily="18" charset="0"/>
              </a:rPr>
              <a:t>“An employer is always liable for a supervisor's harassment if it culminates in a tangible employment action.”</a:t>
            </a:r>
          </a:p>
          <a:p>
            <a:pPr>
              <a:lnSpc>
                <a:spcPct val="80000"/>
              </a:lnSpc>
              <a:buNone/>
              <a:defRPr/>
            </a:pPr>
            <a:r>
              <a:rPr lang="en-US" dirty="0">
                <a:latin typeface="Bell MT" panose="02020503060305020303" pitchFamily="18" charset="0"/>
              </a:rPr>
              <a:t>    </a:t>
            </a:r>
            <a:r>
              <a:rPr lang="en-US" sz="1800" dirty="0">
                <a:latin typeface="Bell MT" panose="02020503060305020303" pitchFamily="18" charset="0"/>
              </a:rPr>
              <a:t>EEOC</a:t>
            </a:r>
            <a:r>
              <a:rPr lang="en-US" dirty="0">
                <a:latin typeface="Bell MT" panose="02020503060305020303" pitchFamily="18" charset="0"/>
              </a:rPr>
              <a:t>   </a:t>
            </a:r>
          </a:p>
          <a:p>
            <a:pPr>
              <a:lnSpc>
                <a:spcPct val="80000"/>
              </a:lnSpc>
              <a:defRPr/>
            </a:pPr>
            <a:r>
              <a:rPr lang="en-US" dirty="0">
                <a:latin typeface="Bell MT" panose="02020503060305020303" pitchFamily="18" charset="0"/>
              </a:rPr>
              <a:t>Tangible Employment Actions</a:t>
            </a:r>
          </a:p>
          <a:p>
            <a:pPr lvl="1">
              <a:defRPr/>
            </a:pPr>
            <a:r>
              <a:rPr lang="en-US" dirty="0">
                <a:latin typeface="Bell MT" panose="02020503060305020303" pitchFamily="18" charset="0"/>
              </a:rPr>
              <a:t>hiring and firing</a:t>
            </a:r>
          </a:p>
          <a:p>
            <a:pPr lvl="1">
              <a:defRPr/>
            </a:pPr>
            <a:r>
              <a:rPr lang="en-US" dirty="0">
                <a:latin typeface="Bell MT" panose="02020503060305020303" pitchFamily="18" charset="0"/>
              </a:rPr>
              <a:t>promotion and failure to promote </a:t>
            </a:r>
          </a:p>
          <a:p>
            <a:pPr lvl="1">
              <a:defRPr/>
            </a:pPr>
            <a:r>
              <a:rPr lang="en-US" dirty="0">
                <a:latin typeface="Bell MT" panose="02020503060305020303" pitchFamily="18" charset="0"/>
              </a:rPr>
              <a:t>demotion</a:t>
            </a:r>
          </a:p>
          <a:p>
            <a:pPr lvl="1">
              <a:defRPr/>
            </a:pPr>
            <a:r>
              <a:rPr lang="en-US" dirty="0">
                <a:latin typeface="Bell MT" panose="02020503060305020303" pitchFamily="18" charset="0"/>
              </a:rPr>
              <a:t>undesirable reassignment</a:t>
            </a:r>
          </a:p>
          <a:p>
            <a:pPr lvl="1">
              <a:defRPr/>
            </a:pPr>
            <a:r>
              <a:rPr lang="en-US" dirty="0">
                <a:latin typeface="Bell MT" panose="02020503060305020303" pitchFamily="18" charset="0"/>
              </a:rPr>
              <a:t>a decision causing a significant change in benefits </a:t>
            </a:r>
          </a:p>
          <a:p>
            <a:pPr lvl="1">
              <a:defRPr/>
            </a:pPr>
            <a:r>
              <a:rPr lang="en-US" dirty="0">
                <a:latin typeface="Bell MT" panose="02020503060305020303" pitchFamily="18" charset="0"/>
              </a:rPr>
              <a:t>compensation decisions</a:t>
            </a:r>
          </a:p>
          <a:p>
            <a:pPr lvl="1">
              <a:defRPr/>
            </a:pPr>
            <a:r>
              <a:rPr lang="en-US" dirty="0">
                <a:latin typeface="Bell MT" panose="02020503060305020303" pitchFamily="18" charset="0"/>
              </a:rPr>
              <a:t>change in work assignment</a:t>
            </a:r>
          </a:p>
        </p:txBody>
      </p:sp>
    </p:spTree>
    <p:extLst>
      <p:ext uri="{BB962C8B-B14F-4D97-AF65-F5344CB8AC3E}">
        <p14:creationId xmlns:p14="http://schemas.microsoft.com/office/powerpoint/2010/main" val="198818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8AAD-C1A0-46D8-A356-FCC634EF9A4F}"/>
              </a:ext>
            </a:extLst>
          </p:cNvPr>
          <p:cNvSpPr>
            <a:spLocks noGrp="1"/>
          </p:cNvSpPr>
          <p:nvPr>
            <p:ph type="title"/>
          </p:nvPr>
        </p:nvSpPr>
        <p:spPr>
          <a:solidFill>
            <a:schemeClr val="bg2"/>
          </a:solidFill>
          <a:ln>
            <a:solidFill>
              <a:srgbClr val="00B050"/>
            </a:solidFill>
          </a:ln>
        </p:spPr>
        <p:txBody>
          <a:bodyPr>
            <a:normAutofit/>
          </a:bodyPr>
          <a:lstStyle/>
          <a:p>
            <a:r>
              <a:rPr lang="en-US" dirty="0">
                <a:latin typeface="Bell MT" panose="02020503060305020303" pitchFamily="18" charset="0"/>
              </a:rPr>
              <a:t>Limits to Employer Liability</a:t>
            </a:r>
          </a:p>
        </p:txBody>
      </p:sp>
      <p:sp>
        <p:nvSpPr>
          <p:cNvPr id="3" name="Content Placeholder 2">
            <a:extLst>
              <a:ext uri="{FF2B5EF4-FFF2-40B4-BE49-F238E27FC236}">
                <a16:creationId xmlns:a16="http://schemas.microsoft.com/office/drawing/2014/main" id="{34E52401-BF2E-429E-B910-A29D3E8D3754}"/>
              </a:ext>
            </a:extLst>
          </p:cNvPr>
          <p:cNvSpPr>
            <a:spLocks noGrp="1"/>
          </p:cNvSpPr>
          <p:nvPr>
            <p:ph idx="1"/>
          </p:nvPr>
        </p:nvSpPr>
        <p:spPr>
          <a:xfrm>
            <a:off x="457200" y="1630181"/>
            <a:ext cx="8229600" cy="4525963"/>
          </a:xfrm>
        </p:spPr>
        <p:txBody>
          <a:bodyPr>
            <a:normAutofit/>
          </a:bodyPr>
          <a:lstStyle/>
          <a:p>
            <a:pPr>
              <a:lnSpc>
                <a:spcPct val="90000"/>
              </a:lnSpc>
              <a:defRPr/>
            </a:pPr>
            <a:r>
              <a:rPr lang="en-US" dirty="0">
                <a:latin typeface="Bell MT" panose="02020503060305020303" pitchFamily="18" charset="0"/>
              </a:rPr>
              <a:t>Employer may be able to avoid liability or limit damages by establishing an affirmative defense that includes two necessary elements:</a:t>
            </a:r>
          </a:p>
          <a:p>
            <a:pPr lvl="1">
              <a:lnSpc>
                <a:spcPct val="90000"/>
              </a:lnSpc>
              <a:defRPr/>
            </a:pPr>
            <a:r>
              <a:rPr lang="en-US" dirty="0">
                <a:latin typeface="Bell MT" panose="02020503060305020303" pitchFamily="18" charset="0"/>
              </a:rPr>
              <a:t>(a) the employer exercised reasonable care to prevent and promptly correct any harassing behavior, and</a:t>
            </a:r>
          </a:p>
          <a:p>
            <a:pPr lvl="1">
              <a:lnSpc>
                <a:spcPct val="90000"/>
              </a:lnSpc>
              <a:defRPr/>
            </a:pPr>
            <a:r>
              <a:rPr lang="en-US" dirty="0">
                <a:latin typeface="Bell MT" panose="02020503060305020303" pitchFamily="18" charset="0"/>
              </a:rPr>
              <a:t>(b) the employee unreasonably failed to take advantage of any preventive or corrective opportunities provided by the employer or to avoid harm otherwise.</a:t>
            </a:r>
          </a:p>
          <a:p>
            <a:endParaRPr lang="en-US" dirty="0"/>
          </a:p>
        </p:txBody>
      </p:sp>
    </p:spTree>
    <p:extLst>
      <p:ext uri="{BB962C8B-B14F-4D97-AF65-F5344CB8AC3E}">
        <p14:creationId xmlns:p14="http://schemas.microsoft.com/office/powerpoint/2010/main" val="82628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DFC8-D20E-474B-A8FF-C01FE9B36870}"/>
              </a:ext>
            </a:extLst>
          </p:cNvPr>
          <p:cNvSpPr>
            <a:spLocks noGrp="1"/>
          </p:cNvSpPr>
          <p:nvPr>
            <p:ph type="title"/>
          </p:nvPr>
        </p:nvSpPr>
        <p:spPr>
          <a:solidFill>
            <a:schemeClr val="bg2"/>
          </a:solidFill>
          <a:ln>
            <a:solidFill>
              <a:srgbClr val="00B050"/>
            </a:solidFill>
          </a:ln>
        </p:spPr>
        <p:txBody>
          <a:bodyPr/>
          <a:lstStyle/>
          <a:p>
            <a:r>
              <a:rPr lang="en-US" dirty="0">
                <a:latin typeface="Bell MT" panose="02020503060305020303" pitchFamily="18" charset="0"/>
              </a:rPr>
              <a:t>Supervisor Liability</a:t>
            </a:r>
          </a:p>
        </p:txBody>
      </p:sp>
      <p:sp>
        <p:nvSpPr>
          <p:cNvPr id="3" name="Content Placeholder 2">
            <a:extLst>
              <a:ext uri="{FF2B5EF4-FFF2-40B4-BE49-F238E27FC236}">
                <a16:creationId xmlns:a16="http://schemas.microsoft.com/office/drawing/2014/main" id="{C4834BC7-6B13-4CA0-99AB-BEAB6F424551}"/>
              </a:ext>
            </a:extLst>
          </p:cNvPr>
          <p:cNvSpPr>
            <a:spLocks noGrp="1"/>
          </p:cNvSpPr>
          <p:nvPr>
            <p:ph idx="1"/>
          </p:nvPr>
        </p:nvSpPr>
        <p:spPr/>
        <p:txBody>
          <a:bodyPr/>
          <a:lstStyle/>
          <a:p>
            <a:pPr>
              <a:lnSpc>
                <a:spcPct val="80000"/>
              </a:lnSpc>
              <a:buClr>
                <a:schemeClr val="tx1"/>
              </a:buClr>
              <a:defRPr/>
            </a:pPr>
            <a:r>
              <a:rPr lang="en-US" dirty="0">
                <a:latin typeface="Bell MT" panose="02020503060305020303" pitchFamily="18" charset="0"/>
              </a:rPr>
              <a:t>Supervisors may be held liable in the following circumstances:</a:t>
            </a:r>
          </a:p>
          <a:p>
            <a:pPr lvl="1">
              <a:lnSpc>
                <a:spcPct val="80000"/>
              </a:lnSpc>
              <a:defRPr/>
            </a:pPr>
            <a:r>
              <a:rPr lang="en-US" dirty="0">
                <a:latin typeface="Bell MT" panose="02020503060305020303" pitchFamily="18" charset="0"/>
              </a:rPr>
              <a:t>When they see or hear about behavior that </a:t>
            </a:r>
            <a:r>
              <a:rPr lang="en-US" b="1" i="1" dirty="0">
                <a:latin typeface="Bell MT" panose="02020503060305020303" pitchFamily="18" charset="0"/>
              </a:rPr>
              <a:t>may</a:t>
            </a:r>
            <a:r>
              <a:rPr lang="en-US" dirty="0">
                <a:latin typeface="Bell MT" panose="02020503060305020303" pitchFamily="18" charset="0"/>
              </a:rPr>
              <a:t> </a:t>
            </a:r>
            <a:r>
              <a:rPr lang="en-US">
                <a:latin typeface="Bell MT" panose="02020503060305020303" pitchFamily="18" charset="0"/>
              </a:rPr>
              <a:t>be sexually offensive</a:t>
            </a:r>
            <a:endParaRPr lang="en-US" dirty="0">
              <a:latin typeface="Bell MT" panose="02020503060305020303" pitchFamily="18" charset="0"/>
            </a:endParaRPr>
          </a:p>
          <a:p>
            <a:pPr lvl="1">
              <a:lnSpc>
                <a:spcPct val="80000"/>
              </a:lnSpc>
              <a:defRPr/>
            </a:pPr>
            <a:r>
              <a:rPr lang="en-US" dirty="0">
                <a:latin typeface="Bell MT" panose="02020503060305020303" pitchFamily="18" charset="0"/>
              </a:rPr>
              <a:t>When they see or hear about behavior they </a:t>
            </a:r>
            <a:r>
              <a:rPr lang="en-US" b="1" i="1" dirty="0">
                <a:latin typeface="Bell MT" panose="02020503060305020303" pitchFamily="18" charset="0"/>
              </a:rPr>
              <a:t>know</a:t>
            </a:r>
            <a:r>
              <a:rPr lang="en-US" dirty="0">
                <a:latin typeface="Bell MT" panose="02020503060305020303" pitchFamily="18" charset="0"/>
              </a:rPr>
              <a:t> is sexual harassment</a:t>
            </a:r>
          </a:p>
          <a:p>
            <a:pPr lvl="1">
              <a:lnSpc>
                <a:spcPct val="80000"/>
              </a:lnSpc>
              <a:defRPr/>
            </a:pPr>
            <a:r>
              <a:rPr lang="en-US" dirty="0">
                <a:latin typeface="Bell MT" panose="02020503060305020303" pitchFamily="18" charset="0"/>
              </a:rPr>
              <a:t>When they engage in behavior that is sexually harassing</a:t>
            </a:r>
          </a:p>
          <a:p>
            <a:pPr lvl="1">
              <a:lnSpc>
                <a:spcPct val="80000"/>
              </a:lnSpc>
              <a:defRPr/>
            </a:pPr>
            <a:r>
              <a:rPr lang="en-US" dirty="0">
                <a:latin typeface="Bell MT" panose="02020503060305020303" pitchFamily="18" charset="0"/>
              </a:rPr>
              <a:t>When they delay in taking action</a:t>
            </a:r>
          </a:p>
          <a:p>
            <a:pPr lvl="1">
              <a:lnSpc>
                <a:spcPct val="80000"/>
              </a:lnSpc>
              <a:defRPr/>
            </a:pPr>
            <a:r>
              <a:rPr lang="en-US" dirty="0">
                <a:latin typeface="Bell MT" panose="02020503060305020303" pitchFamily="18" charset="0"/>
              </a:rPr>
              <a:t>When they fail to take action</a:t>
            </a:r>
          </a:p>
        </p:txBody>
      </p:sp>
    </p:spTree>
    <p:extLst>
      <p:ext uri="{BB962C8B-B14F-4D97-AF65-F5344CB8AC3E}">
        <p14:creationId xmlns:p14="http://schemas.microsoft.com/office/powerpoint/2010/main" val="334662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txBody>
          <a:bodyPr>
            <a:normAutofit/>
          </a:bodyPr>
          <a:lstStyle/>
          <a:p>
            <a:r>
              <a:rPr lang="en-US" dirty="0">
                <a:latin typeface="Bell MT" panose="02020503060305020303" pitchFamily="18" charset="0"/>
                <a:cs typeface="Times New Roman"/>
              </a:rPr>
              <a:t>Manager/Supervisor Duties</a:t>
            </a:r>
          </a:p>
        </p:txBody>
      </p:sp>
      <p:sp>
        <p:nvSpPr>
          <p:cNvPr id="3" name="Content Placeholder 2"/>
          <p:cNvSpPr>
            <a:spLocks noGrp="1"/>
          </p:cNvSpPr>
          <p:nvPr>
            <p:ph idx="1"/>
          </p:nvPr>
        </p:nvSpPr>
        <p:spPr/>
        <p:txBody>
          <a:bodyPr>
            <a:normAutofit/>
          </a:bodyPr>
          <a:lstStyle/>
          <a:p>
            <a:pPr>
              <a:defRPr/>
            </a:pPr>
            <a:r>
              <a:rPr lang="en-US" sz="2400" dirty="0">
                <a:latin typeface="Bell MT" panose="02020503060305020303" pitchFamily="18" charset="0"/>
              </a:rPr>
              <a:t>Provide a work place free from sexual harassment</a:t>
            </a:r>
            <a:endParaRPr lang="en-US" sz="2400" dirty="0">
              <a:solidFill>
                <a:srgbClr val="00CC00"/>
              </a:solidFill>
              <a:latin typeface="Bell MT" panose="02020503060305020303" pitchFamily="18" charset="0"/>
            </a:endParaRPr>
          </a:p>
          <a:p>
            <a:pPr>
              <a:defRPr/>
            </a:pPr>
            <a:r>
              <a:rPr lang="en-US" sz="2400" dirty="0">
                <a:latin typeface="Bell MT" panose="02020503060305020303" pitchFamily="18" charset="0"/>
              </a:rPr>
              <a:t>Inform and discuss policy with all employees</a:t>
            </a:r>
          </a:p>
          <a:p>
            <a:pPr>
              <a:defRPr/>
            </a:pPr>
            <a:r>
              <a:rPr lang="en-US" sz="2400" dirty="0">
                <a:latin typeface="Bell MT" panose="02020503060305020303" pitchFamily="18" charset="0"/>
              </a:rPr>
              <a:t>Make employees aware that sexual harassment will not be tolerated and that prohibition policies will be enforced  </a:t>
            </a:r>
          </a:p>
          <a:p>
            <a:pPr>
              <a:defRPr/>
            </a:pPr>
            <a:r>
              <a:rPr lang="en-US" sz="2400" dirty="0">
                <a:latin typeface="Bell MT" panose="02020503060305020303" pitchFamily="18" charset="0"/>
              </a:rPr>
              <a:t>Ensure that charges of sexual harassment will be impartially and immediately investigated  </a:t>
            </a:r>
          </a:p>
          <a:p>
            <a:pPr>
              <a:defRPr/>
            </a:pPr>
            <a:r>
              <a:rPr lang="en-US" sz="2400" dirty="0">
                <a:latin typeface="Bell MT" panose="02020503060305020303" pitchFamily="18" charset="0"/>
              </a:rPr>
              <a:t>Ensure that all new employees receive a copy of the policy</a:t>
            </a:r>
          </a:p>
          <a:p>
            <a:pPr>
              <a:defRPr/>
            </a:pPr>
            <a:r>
              <a:rPr lang="en-US" sz="2400" dirty="0">
                <a:latin typeface="Bell MT" panose="02020503060305020303" pitchFamily="18" charset="0"/>
              </a:rPr>
              <a:t>Post the policy and a poster in prominent and accessible locations in the workplace </a:t>
            </a:r>
          </a:p>
        </p:txBody>
      </p:sp>
    </p:spTree>
    <p:extLst>
      <p:ext uri="{BB962C8B-B14F-4D97-AF65-F5344CB8AC3E}">
        <p14:creationId xmlns:p14="http://schemas.microsoft.com/office/powerpoint/2010/main" val="337420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6868-C538-46D9-B6E7-8B4259C4E45A}"/>
              </a:ext>
            </a:extLst>
          </p:cNvPr>
          <p:cNvSpPr>
            <a:spLocks noGrp="1"/>
          </p:cNvSpPr>
          <p:nvPr>
            <p:ph type="title"/>
          </p:nvPr>
        </p:nvSpPr>
        <p:spPr>
          <a:solidFill>
            <a:schemeClr val="bg2"/>
          </a:solidFill>
          <a:ln>
            <a:solidFill>
              <a:srgbClr val="00B050"/>
            </a:solidFill>
          </a:ln>
        </p:spPr>
        <p:txBody>
          <a:bodyPr>
            <a:normAutofit fontScale="90000"/>
          </a:bodyPr>
          <a:lstStyle/>
          <a:p>
            <a:r>
              <a:rPr lang="en-US" dirty="0">
                <a:latin typeface="Bell MT" panose="02020503060305020303" pitchFamily="18" charset="0"/>
                <a:cs typeface="Times New Roman"/>
              </a:rPr>
              <a:t>Manager/Supervisor Duties (cont.)</a:t>
            </a:r>
            <a:endParaRPr lang="en-US" dirty="0"/>
          </a:p>
        </p:txBody>
      </p:sp>
      <p:sp>
        <p:nvSpPr>
          <p:cNvPr id="3" name="Content Placeholder 2">
            <a:extLst>
              <a:ext uri="{FF2B5EF4-FFF2-40B4-BE49-F238E27FC236}">
                <a16:creationId xmlns:a16="http://schemas.microsoft.com/office/drawing/2014/main" id="{B8AD0BE5-A984-42D6-BC2E-756FB2B8249D}"/>
              </a:ext>
            </a:extLst>
          </p:cNvPr>
          <p:cNvSpPr>
            <a:spLocks noGrp="1"/>
          </p:cNvSpPr>
          <p:nvPr>
            <p:ph idx="1"/>
          </p:nvPr>
        </p:nvSpPr>
        <p:spPr/>
        <p:txBody>
          <a:bodyPr>
            <a:normAutofit lnSpcReduction="10000"/>
          </a:bodyPr>
          <a:lstStyle/>
          <a:p>
            <a:pPr>
              <a:lnSpc>
                <a:spcPct val="80000"/>
              </a:lnSpc>
              <a:defRPr/>
            </a:pPr>
            <a:r>
              <a:rPr lang="en-US" sz="2800" dirty="0">
                <a:latin typeface="Bell MT" panose="02020503060305020303" pitchFamily="18" charset="0"/>
              </a:rPr>
              <a:t>When Receiving a Complaint:</a:t>
            </a:r>
          </a:p>
          <a:p>
            <a:pPr lvl="1">
              <a:lnSpc>
                <a:spcPct val="80000"/>
              </a:lnSpc>
              <a:defRPr/>
            </a:pPr>
            <a:r>
              <a:rPr lang="en-US" dirty="0">
                <a:latin typeface="Bell MT" panose="02020503060305020303" pitchFamily="18" charset="0"/>
              </a:rPr>
              <a:t>Listen without judgment</a:t>
            </a:r>
          </a:p>
          <a:p>
            <a:pPr lvl="1">
              <a:lnSpc>
                <a:spcPct val="80000"/>
              </a:lnSpc>
              <a:defRPr/>
            </a:pPr>
            <a:r>
              <a:rPr lang="en-US" dirty="0">
                <a:latin typeface="Bell MT" panose="02020503060305020303" pitchFamily="18" charset="0"/>
              </a:rPr>
              <a:t>Hold conversation in a discreet and private location</a:t>
            </a:r>
          </a:p>
          <a:p>
            <a:pPr lvl="1">
              <a:lnSpc>
                <a:spcPct val="80000"/>
              </a:lnSpc>
              <a:defRPr/>
            </a:pPr>
            <a:r>
              <a:rPr lang="en-US" dirty="0">
                <a:latin typeface="Bell MT" panose="02020503060305020303" pitchFamily="18" charset="0"/>
              </a:rPr>
              <a:t>Assess whether safety concerns are imminent</a:t>
            </a:r>
          </a:p>
          <a:p>
            <a:pPr lvl="1">
              <a:lnSpc>
                <a:spcPct val="80000"/>
              </a:lnSpc>
              <a:defRPr/>
            </a:pPr>
            <a:r>
              <a:rPr lang="en-US" dirty="0">
                <a:latin typeface="Bell MT" panose="02020503060305020303" pitchFamily="18" charset="0"/>
              </a:rPr>
              <a:t>Report complaint to Human Resources</a:t>
            </a:r>
          </a:p>
          <a:p>
            <a:pPr lvl="1">
              <a:lnSpc>
                <a:spcPct val="80000"/>
              </a:lnSpc>
              <a:defRPr/>
            </a:pPr>
            <a:r>
              <a:rPr lang="en-US" dirty="0">
                <a:latin typeface="Bell MT" panose="02020503060305020303" pitchFamily="18" charset="0"/>
              </a:rPr>
              <a:t>Communicate actions taken to the affected employee</a:t>
            </a:r>
          </a:p>
          <a:p>
            <a:pPr lvl="1">
              <a:lnSpc>
                <a:spcPct val="80000"/>
              </a:lnSpc>
              <a:defRPr/>
            </a:pPr>
            <a:r>
              <a:rPr lang="en-US" dirty="0">
                <a:latin typeface="Bell MT" panose="02020503060305020303" pitchFamily="18" charset="0"/>
              </a:rPr>
              <a:t>Document action taken</a:t>
            </a:r>
          </a:p>
          <a:p>
            <a:pPr lvl="1">
              <a:lnSpc>
                <a:spcPct val="80000"/>
              </a:lnSpc>
              <a:defRPr/>
            </a:pPr>
            <a:r>
              <a:rPr lang="en-US" dirty="0">
                <a:latin typeface="Bell MT" panose="02020503060305020303" pitchFamily="18" charset="0"/>
              </a:rPr>
              <a:t>Maintain confidentiality </a:t>
            </a:r>
          </a:p>
          <a:p>
            <a:pPr lvl="1">
              <a:lnSpc>
                <a:spcPct val="80000"/>
              </a:lnSpc>
              <a:defRPr/>
            </a:pPr>
            <a:r>
              <a:rPr lang="en-US" dirty="0">
                <a:latin typeface="Bell MT" panose="02020503060305020303" pitchFamily="18" charset="0"/>
              </a:rPr>
              <a:t>Cooperate during the investigatory process</a:t>
            </a:r>
          </a:p>
          <a:p>
            <a:pPr lvl="1">
              <a:lnSpc>
                <a:spcPct val="80000"/>
              </a:lnSpc>
              <a:defRPr/>
            </a:pPr>
            <a:r>
              <a:rPr lang="en-US" dirty="0">
                <a:latin typeface="Bell MT" panose="02020503060305020303" pitchFamily="18" charset="0"/>
              </a:rPr>
              <a:t>Do not retaliate</a:t>
            </a:r>
          </a:p>
          <a:p>
            <a:endParaRPr lang="en-US" dirty="0">
              <a:latin typeface="Bell MT" panose="02020503060305020303" pitchFamily="18" charset="0"/>
            </a:endParaRPr>
          </a:p>
        </p:txBody>
      </p:sp>
    </p:spTree>
    <p:extLst>
      <p:ext uri="{BB962C8B-B14F-4D97-AF65-F5344CB8AC3E}">
        <p14:creationId xmlns:p14="http://schemas.microsoft.com/office/powerpoint/2010/main" val="229420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ll MT" panose="02020503060305020303" pitchFamily="18" charset="0"/>
                <a:cs typeface="Times New Roman"/>
              </a:rPr>
              <a:t>Your Role</a:t>
            </a:r>
          </a:p>
        </p:txBody>
      </p:sp>
      <p:pic>
        <p:nvPicPr>
          <p:cNvPr id="5" name="Content Placeholder 4">
            <a:extLst>
              <a:ext uri="{FF2B5EF4-FFF2-40B4-BE49-F238E27FC236}">
                <a16:creationId xmlns:a16="http://schemas.microsoft.com/office/drawing/2014/main" id="{CA2A5762-A275-433B-BAC2-992EB2215D23}"/>
              </a:ext>
            </a:extLst>
          </p:cNvPr>
          <p:cNvPicPr>
            <a:picLocks noGrp="1" noChangeAspect="1"/>
          </p:cNvPicPr>
          <p:nvPr>
            <p:ph idx="1"/>
          </p:nvPr>
        </p:nvPicPr>
        <p:blipFill>
          <a:blip r:embed="rId3"/>
          <a:stretch>
            <a:fillRect/>
          </a:stretch>
        </p:blipFill>
        <p:spPr>
          <a:xfrm>
            <a:off x="1428750" y="1219200"/>
            <a:ext cx="6286500" cy="4648639"/>
          </a:xfrm>
        </p:spPr>
      </p:pic>
    </p:spTree>
    <p:extLst>
      <p:ext uri="{BB962C8B-B14F-4D97-AF65-F5344CB8AC3E}">
        <p14:creationId xmlns:p14="http://schemas.microsoft.com/office/powerpoint/2010/main" val="289133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5968-EC02-476E-92F0-B9C5DD5DCFDA}"/>
              </a:ext>
            </a:extLst>
          </p:cNvPr>
          <p:cNvSpPr>
            <a:spLocks noGrp="1"/>
          </p:cNvSpPr>
          <p:nvPr>
            <p:ph type="title"/>
          </p:nvPr>
        </p:nvSpPr>
        <p:spPr>
          <a:solidFill>
            <a:schemeClr val="bg2"/>
          </a:solidFill>
          <a:ln>
            <a:solidFill>
              <a:srgbClr val="00B050"/>
            </a:solidFill>
          </a:ln>
        </p:spPr>
        <p:txBody>
          <a:bodyPr/>
          <a:lstStyle/>
          <a:p>
            <a:r>
              <a:rPr lang="en-US" dirty="0">
                <a:latin typeface="Bell MT" panose="02020503060305020303" pitchFamily="18" charset="0"/>
              </a:rPr>
              <a:t>Employees’ Responsibilities</a:t>
            </a:r>
          </a:p>
        </p:txBody>
      </p:sp>
      <p:sp>
        <p:nvSpPr>
          <p:cNvPr id="3" name="Content Placeholder 2">
            <a:extLst>
              <a:ext uri="{FF2B5EF4-FFF2-40B4-BE49-F238E27FC236}">
                <a16:creationId xmlns:a16="http://schemas.microsoft.com/office/drawing/2014/main" id="{0895E36D-3373-4E83-92F0-639BE32DE586}"/>
              </a:ext>
            </a:extLst>
          </p:cNvPr>
          <p:cNvSpPr>
            <a:spLocks noGrp="1"/>
          </p:cNvSpPr>
          <p:nvPr>
            <p:ph idx="1"/>
          </p:nvPr>
        </p:nvSpPr>
        <p:spPr/>
        <p:txBody>
          <a:bodyPr>
            <a:normAutofit fontScale="62500" lnSpcReduction="20000"/>
          </a:bodyPr>
          <a:lstStyle/>
          <a:p>
            <a:pPr>
              <a:defRPr/>
            </a:pPr>
            <a:r>
              <a:rPr lang="en-US" dirty="0">
                <a:latin typeface="Bell MT" panose="02020503060305020303" pitchFamily="18" charset="0"/>
              </a:rPr>
              <a:t>Know State of Vermont and Federal laws and regulations re: discrimination</a:t>
            </a:r>
          </a:p>
          <a:p>
            <a:pPr lvl="1">
              <a:defRPr/>
            </a:pPr>
            <a:r>
              <a:rPr lang="en-US" dirty="0">
                <a:latin typeface="Bell MT" panose="02020503060305020303" pitchFamily="18" charset="0"/>
              </a:rPr>
              <a:t>Know SOV Policy and Policy 3.1</a:t>
            </a:r>
          </a:p>
          <a:p>
            <a:pPr>
              <a:defRPr/>
            </a:pPr>
            <a:r>
              <a:rPr lang="en-US" dirty="0">
                <a:latin typeface="Bell MT" panose="02020503060305020303" pitchFamily="18" charset="0"/>
              </a:rPr>
              <a:t>Report acts of sexual harassment</a:t>
            </a:r>
          </a:p>
          <a:p>
            <a:pPr>
              <a:defRPr/>
            </a:pPr>
            <a:r>
              <a:rPr lang="en-US" dirty="0">
                <a:latin typeface="Bell MT" panose="02020503060305020303" pitchFamily="18" charset="0"/>
              </a:rPr>
              <a:t>It is helpful for the targeted person to directly inform the harasser that the conduct is </a:t>
            </a:r>
            <a:r>
              <a:rPr lang="en-US" b="1" dirty="0">
                <a:latin typeface="Bell MT" panose="02020503060305020303" pitchFamily="18" charset="0"/>
              </a:rPr>
              <a:t>unwelcome</a:t>
            </a:r>
            <a:r>
              <a:rPr lang="en-US" dirty="0">
                <a:latin typeface="Bell MT" panose="02020503060305020303" pitchFamily="18" charset="0"/>
              </a:rPr>
              <a:t> and must stop, but </a:t>
            </a:r>
            <a:r>
              <a:rPr lang="en-US" i="1" dirty="0">
                <a:latin typeface="Bell MT" panose="02020503060305020303" pitchFamily="18" charset="0"/>
              </a:rPr>
              <a:t>only</a:t>
            </a:r>
            <a:r>
              <a:rPr lang="en-US" dirty="0">
                <a:latin typeface="Bell MT" panose="02020503060305020303" pitchFamily="18" charset="0"/>
              </a:rPr>
              <a:t> if he/she feels safe doing so</a:t>
            </a:r>
          </a:p>
          <a:p>
            <a:pPr lvl="1">
              <a:defRPr/>
            </a:pPr>
            <a:r>
              <a:rPr lang="en-US" dirty="0">
                <a:latin typeface="Bell MT" panose="02020503060305020303" pitchFamily="18" charset="0"/>
              </a:rPr>
              <a:t>If the harasser is the targeted person’s direct supervisor, this may not be advisable</a:t>
            </a:r>
          </a:p>
          <a:p>
            <a:pPr>
              <a:defRPr/>
            </a:pPr>
            <a:r>
              <a:rPr lang="en-US" dirty="0">
                <a:latin typeface="Bell MT" panose="02020503060305020303" pitchFamily="18" charset="0"/>
              </a:rPr>
              <a:t>Document observations</a:t>
            </a:r>
          </a:p>
          <a:p>
            <a:pPr>
              <a:defRPr/>
            </a:pPr>
            <a:r>
              <a:rPr lang="en-US" dirty="0">
                <a:latin typeface="Bell MT" panose="02020503060305020303" pitchFamily="18" charset="0"/>
              </a:rPr>
              <a:t>Treat all employees, contractors and clients equally and respectfully</a:t>
            </a:r>
          </a:p>
          <a:p>
            <a:pPr>
              <a:defRPr/>
            </a:pPr>
            <a:r>
              <a:rPr lang="en-US" dirty="0">
                <a:latin typeface="Bell MT" panose="02020503060305020303" pitchFamily="18" charset="0"/>
              </a:rPr>
              <a:t>Promote a workplace where employees feel respected and treated equally</a:t>
            </a:r>
          </a:p>
          <a:p>
            <a:pPr>
              <a:defRPr/>
            </a:pPr>
            <a:r>
              <a:rPr lang="en-US" dirty="0">
                <a:latin typeface="Bell MT" panose="02020503060305020303" pitchFamily="18" charset="0"/>
              </a:rPr>
              <a:t>Address complaints and/or observations of discriminatory behavior in a timely manner and to the appropriate parties</a:t>
            </a:r>
          </a:p>
        </p:txBody>
      </p:sp>
    </p:spTree>
    <p:extLst>
      <p:ext uri="{BB962C8B-B14F-4D97-AF65-F5344CB8AC3E}">
        <p14:creationId xmlns:p14="http://schemas.microsoft.com/office/powerpoint/2010/main" val="303915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txBody>
          <a:bodyPr>
            <a:noAutofit/>
          </a:bodyPr>
          <a:lstStyle/>
          <a:p>
            <a:r>
              <a:rPr lang="en-US" sz="3600" dirty="0">
                <a:latin typeface="Bell MT" panose="02020503060305020303" pitchFamily="18" charset="0"/>
              </a:rPr>
              <a:t>Standard Post-Complaint Process</a:t>
            </a:r>
            <a:br>
              <a:rPr lang="en-US" sz="3600" dirty="0">
                <a:latin typeface="Bell MT" panose="02020503060305020303" pitchFamily="18" charset="0"/>
              </a:rPr>
            </a:br>
            <a:r>
              <a:rPr lang="en-US" sz="3600" dirty="0">
                <a:latin typeface="Bell MT" panose="02020503060305020303" pitchFamily="18" charset="0"/>
              </a:rPr>
              <a:t>(SOV)</a:t>
            </a:r>
          </a:p>
        </p:txBody>
      </p:sp>
      <p:sp>
        <p:nvSpPr>
          <p:cNvPr id="3" name="Content Placeholder 2"/>
          <p:cNvSpPr>
            <a:spLocks noGrp="1"/>
          </p:cNvSpPr>
          <p:nvPr>
            <p:ph idx="1"/>
          </p:nvPr>
        </p:nvSpPr>
        <p:spPr>
          <a:xfrm>
            <a:off x="457200" y="1600201"/>
            <a:ext cx="8229600" cy="4343400"/>
          </a:xfrm>
        </p:spPr>
        <p:txBody>
          <a:bodyPr>
            <a:normAutofit fontScale="92500" lnSpcReduction="20000"/>
          </a:bodyPr>
          <a:lstStyle/>
          <a:p>
            <a:pPr>
              <a:defRPr/>
            </a:pPr>
            <a:r>
              <a:rPr lang="en-US" dirty="0">
                <a:latin typeface="Bell MT" panose="02020503060305020303" pitchFamily="18" charset="0"/>
              </a:rPr>
              <a:t>As expeditiously as possible, the appointing authority shall issue a written response to the complainant </a:t>
            </a:r>
          </a:p>
          <a:p>
            <a:pPr>
              <a:defRPr/>
            </a:pPr>
            <a:r>
              <a:rPr lang="en-US" dirty="0">
                <a:latin typeface="Bell MT" panose="02020503060305020303" pitchFamily="18" charset="0"/>
              </a:rPr>
              <a:t>An investigation will be initiated</a:t>
            </a:r>
          </a:p>
          <a:p>
            <a:pPr>
              <a:defRPr/>
            </a:pPr>
            <a:r>
              <a:rPr lang="en-US" dirty="0">
                <a:latin typeface="Bell MT" panose="02020503060305020303" pitchFamily="18" charset="0"/>
              </a:rPr>
              <a:t>Once the investigation is completed, the complainant and the employee accused receive notification/acknowledgement letters (DHR has </a:t>
            </a:r>
            <a:r>
              <a:rPr lang="en-US">
                <a:latin typeface="Bell MT" panose="02020503060305020303" pitchFamily="18" charset="0"/>
              </a:rPr>
              <a:t>form letters)</a:t>
            </a:r>
            <a:endParaRPr lang="en-US" dirty="0">
              <a:latin typeface="Bell MT" panose="02020503060305020303" pitchFamily="18" charset="0"/>
            </a:endParaRPr>
          </a:p>
          <a:p>
            <a:pPr>
              <a:defRPr/>
            </a:pPr>
            <a:r>
              <a:rPr lang="en-US" dirty="0">
                <a:latin typeface="Bell MT" panose="02020503060305020303" pitchFamily="18" charset="0"/>
              </a:rPr>
              <a:t>The investigation and response will typically be completed within thirty (30) days</a:t>
            </a:r>
          </a:p>
        </p:txBody>
      </p:sp>
    </p:spTree>
    <p:extLst>
      <p:ext uri="{BB962C8B-B14F-4D97-AF65-F5344CB8AC3E}">
        <p14:creationId xmlns:p14="http://schemas.microsoft.com/office/powerpoint/2010/main" val="1942356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txBody>
          <a:bodyPr>
            <a:noAutofit/>
          </a:bodyPr>
          <a:lstStyle/>
          <a:p>
            <a:pPr>
              <a:defRPr/>
            </a:pPr>
            <a:r>
              <a:rPr lang="en-US" sz="4800" dirty="0">
                <a:latin typeface="Bell MT" panose="02020503060305020303" pitchFamily="18" charset="0"/>
              </a:rPr>
              <a:t>Factors Considered</a:t>
            </a:r>
          </a:p>
        </p:txBody>
      </p:sp>
      <p:sp>
        <p:nvSpPr>
          <p:cNvPr id="3" name="Content Placeholder 2"/>
          <p:cNvSpPr>
            <a:spLocks noGrp="1"/>
          </p:cNvSpPr>
          <p:nvPr>
            <p:ph idx="1"/>
          </p:nvPr>
        </p:nvSpPr>
        <p:spPr>
          <a:xfrm>
            <a:off x="457200" y="1600201"/>
            <a:ext cx="8229600" cy="4343400"/>
          </a:xfrm>
        </p:spPr>
        <p:txBody>
          <a:bodyPr>
            <a:normAutofit/>
          </a:bodyPr>
          <a:lstStyle/>
          <a:p>
            <a:pPr lvl="1">
              <a:buFont typeface="Arial" panose="020B0604020202020204" pitchFamily="34" charset="0"/>
              <a:buChar char="•"/>
              <a:defRPr/>
            </a:pPr>
            <a:r>
              <a:rPr lang="en-US" dirty="0">
                <a:latin typeface="Bell MT" panose="02020503060305020303" pitchFamily="18" charset="0"/>
              </a:rPr>
              <a:t>The totality of the circumstances</a:t>
            </a:r>
          </a:p>
          <a:p>
            <a:pPr lvl="1">
              <a:buFont typeface="Arial" panose="020B0604020202020204" pitchFamily="34" charset="0"/>
              <a:buChar char="•"/>
              <a:defRPr/>
            </a:pPr>
            <a:r>
              <a:rPr lang="en-US" dirty="0">
                <a:latin typeface="Bell MT" panose="02020503060305020303" pitchFamily="18" charset="0"/>
              </a:rPr>
              <a:t>The nature and severity of the behavior and the context in which the alleged incidents occurred</a:t>
            </a:r>
          </a:p>
          <a:p>
            <a:pPr lvl="1">
              <a:buFont typeface="Arial" panose="020B0604020202020204" pitchFamily="34" charset="0"/>
              <a:buChar char="•"/>
              <a:defRPr/>
            </a:pPr>
            <a:r>
              <a:rPr lang="en-US" dirty="0">
                <a:latin typeface="Bell MT" panose="02020503060305020303" pitchFamily="18" charset="0"/>
              </a:rPr>
              <a:t>The frequency of the alleged behavior</a:t>
            </a:r>
          </a:p>
          <a:p>
            <a:pPr lvl="1">
              <a:buFont typeface="Arial" panose="020B0604020202020204" pitchFamily="34" charset="0"/>
              <a:buChar char="•"/>
              <a:defRPr/>
            </a:pPr>
            <a:r>
              <a:rPr lang="en-US" dirty="0">
                <a:latin typeface="Bell MT" panose="02020503060305020303" pitchFamily="18" charset="0"/>
              </a:rPr>
              <a:t>All records and materials</a:t>
            </a:r>
          </a:p>
          <a:p>
            <a:pPr lvl="1">
              <a:buFont typeface="Arial" panose="020B0604020202020204" pitchFamily="34" charset="0"/>
              <a:buChar char="•"/>
              <a:defRPr/>
            </a:pPr>
            <a:r>
              <a:rPr lang="en-US" dirty="0">
                <a:latin typeface="Bell MT" panose="02020503060305020303" pitchFamily="18" charset="0"/>
              </a:rPr>
              <a:t>Reasonable Person Standard used</a:t>
            </a:r>
          </a:p>
        </p:txBody>
      </p:sp>
    </p:spTree>
    <p:extLst>
      <p:ext uri="{BB962C8B-B14F-4D97-AF65-F5344CB8AC3E}">
        <p14:creationId xmlns:p14="http://schemas.microsoft.com/office/powerpoint/2010/main" val="8358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16CD-B990-464D-9B1E-A03F301F4BBF}"/>
              </a:ext>
            </a:extLst>
          </p:cNvPr>
          <p:cNvSpPr>
            <a:spLocks noGrp="1"/>
          </p:cNvSpPr>
          <p:nvPr>
            <p:ph type="title"/>
          </p:nvPr>
        </p:nvSpPr>
        <p:spPr>
          <a:xfrm>
            <a:off x="464695" y="164068"/>
            <a:ext cx="8229600" cy="1143000"/>
          </a:xfrm>
          <a:solidFill>
            <a:schemeClr val="bg2"/>
          </a:solidFill>
          <a:ln>
            <a:solidFill>
              <a:srgbClr val="00B050"/>
            </a:solidFill>
          </a:ln>
        </p:spPr>
        <p:txBody>
          <a:bodyPr>
            <a:normAutofit/>
          </a:bodyPr>
          <a:lstStyle/>
          <a:p>
            <a:r>
              <a:rPr lang="en-US" dirty="0">
                <a:latin typeface="Bell MT" panose="02020503060305020303" pitchFamily="18" charset="0"/>
              </a:rPr>
              <a:t>Complaints Procedure &amp; Resources</a:t>
            </a:r>
          </a:p>
        </p:txBody>
      </p:sp>
      <p:sp>
        <p:nvSpPr>
          <p:cNvPr id="3" name="Content Placeholder 2">
            <a:extLst>
              <a:ext uri="{FF2B5EF4-FFF2-40B4-BE49-F238E27FC236}">
                <a16:creationId xmlns:a16="http://schemas.microsoft.com/office/drawing/2014/main" id="{CB9F275D-9ABA-449E-9087-01743692FC7F}"/>
              </a:ext>
            </a:extLst>
          </p:cNvPr>
          <p:cNvSpPr>
            <a:spLocks noGrp="1"/>
          </p:cNvSpPr>
          <p:nvPr>
            <p:ph idx="1"/>
          </p:nvPr>
        </p:nvSpPr>
        <p:spPr/>
        <p:txBody>
          <a:bodyPr>
            <a:normAutofit fontScale="85000" lnSpcReduction="20000"/>
          </a:bodyPr>
          <a:lstStyle/>
          <a:p>
            <a:pPr>
              <a:defRPr/>
            </a:pPr>
            <a:r>
              <a:rPr lang="en-US" dirty="0">
                <a:latin typeface="Bell MT" panose="02020503060305020303" pitchFamily="18" charset="0"/>
              </a:rPr>
              <a:t>Federal Resources</a:t>
            </a:r>
          </a:p>
          <a:p>
            <a:pPr lvl="1">
              <a:defRPr/>
            </a:pPr>
            <a:r>
              <a:rPr lang="en-US" dirty="0">
                <a:latin typeface="Bell MT" panose="02020503060305020303" pitchFamily="18" charset="0"/>
              </a:rPr>
              <a:t>EEOC</a:t>
            </a:r>
          </a:p>
          <a:p>
            <a:pPr lvl="1">
              <a:defRPr/>
            </a:pPr>
            <a:r>
              <a:rPr lang="en-US" dirty="0">
                <a:latin typeface="Bell MT" panose="02020503060305020303" pitchFamily="18" charset="0"/>
              </a:rPr>
              <a:t>Office for Civil Rights</a:t>
            </a:r>
          </a:p>
          <a:p>
            <a:pPr>
              <a:defRPr/>
            </a:pPr>
            <a:r>
              <a:rPr lang="en-US" dirty="0">
                <a:latin typeface="Bell MT" panose="02020503060305020303" pitchFamily="18" charset="0"/>
              </a:rPr>
              <a:t>State of Vermont</a:t>
            </a:r>
          </a:p>
          <a:p>
            <a:pPr lvl="1">
              <a:defRPr/>
            </a:pPr>
            <a:r>
              <a:rPr lang="en-US" dirty="0">
                <a:latin typeface="Bell MT" panose="02020503060305020303" pitchFamily="18" charset="0"/>
              </a:rPr>
              <a:t>Supervisory chain within Dept./Agency</a:t>
            </a:r>
          </a:p>
          <a:p>
            <a:pPr lvl="1">
              <a:defRPr/>
            </a:pPr>
            <a:r>
              <a:rPr lang="en-US" dirty="0">
                <a:latin typeface="Bell MT" panose="02020503060305020303" pitchFamily="18" charset="0"/>
              </a:rPr>
              <a:t>Department of Human Resources – HR Representative locator:</a:t>
            </a:r>
          </a:p>
          <a:p>
            <a:pPr marL="457200" lvl="1" indent="0">
              <a:buNone/>
              <a:defRPr/>
            </a:pPr>
            <a:r>
              <a:rPr lang="en-US" dirty="0">
                <a:latin typeface="Bell MT" panose="02020503060305020303" pitchFamily="18" charset="0"/>
                <a:hlinkClick r:id="rId3"/>
              </a:rPr>
              <a:t>http://humanresources.vermont.gov/about-us/contact/hr-field-representative-locator</a:t>
            </a:r>
            <a:endParaRPr lang="en-US" dirty="0">
              <a:latin typeface="Bell MT" panose="02020503060305020303" pitchFamily="18" charset="0"/>
            </a:endParaRPr>
          </a:p>
          <a:p>
            <a:pPr lvl="1">
              <a:defRPr/>
            </a:pPr>
            <a:r>
              <a:rPr lang="en-US" dirty="0">
                <a:latin typeface="Bell MT" panose="02020503060305020303" pitchFamily="18" charset="0"/>
              </a:rPr>
              <a:t>VSEA/VTA</a:t>
            </a:r>
          </a:p>
          <a:p>
            <a:pPr lvl="1">
              <a:defRPr/>
            </a:pPr>
            <a:r>
              <a:rPr lang="en-US" dirty="0">
                <a:latin typeface="Bell MT" panose="02020503060305020303" pitchFamily="18" charset="0"/>
              </a:rPr>
              <a:t>Attorney General’s Office Civil Rights Unit</a:t>
            </a:r>
          </a:p>
          <a:p>
            <a:pPr lvl="1">
              <a:defRPr/>
            </a:pPr>
            <a:r>
              <a:rPr lang="en-US" dirty="0">
                <a:latin typeface="Bell MT" panose="02020503060305020303" pitchFamily="18" charset="0"/>
              </a:rPr>
              <a:t>Human Rights Commission</a:t>
            </a:r>
          </a:p>
        </p:txBody>
      </p:sp>
      <p:sp>
        <p:nvSpPr>
          <p:cNvPr id="4" name="TextBox 3">
            <a:extLst>
              <a:ext uri="{FF2B5EF4-FFF2-40B4-BE49-F238E27FC236}">
                <a16:creationId xmlns:a16="http://schemas.microsoft.com/office/drawing/2014/main" id="{46A9C45C-BEA6-4D04-8E4E-39617277A294}"/>
              </a:ext>
            </a:extLst>
          </p:cNvPr>
          <p:cNvSpPr txBox="1"/>
          <p:nvPr/>
        </p:nvSpPr>
        <p:spPr>
          <a:xfrm>
            <a:off x="152400" y="6400800"/>
            <a:ext cx="228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0396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rmAutofit fontScale="90000"/>
          </a:bodyPr>
          <a:lstStyle/>
          <a:p>
            <a:r>
              <a:rPr lang="en-US" dirty="0">
                <a:latin typeface="Bell MT" panose="02020503060305020303" pitchFamily="18" charset="0"/>
              </a:rPr>
              <a:t>Goals</a:t>
            </a:r>
          </a:p>
        </p:txBody>
      </p:sp>
      <p:graphicFrame>
        <p:nvGraphicFramePr>
          <p:cNvPr id="3" name="Diagram 2"/>
          <p:cNvGraphicFramePr/>
          <p:nvPr>
            <p:extLst>
              <p:ext uri="{D42A27DB-BD31-4B8C-83A1-F6EECF244321}">
                <p14:modId xmlns:p14="http://schemas.microsoft.com/office/powerpoint/2010/main" val="3539597885"/>
              </p:ext>
            </p:extLst>
          </p:nvPr>
        </p:nvGraphicFramePr>
        <p:xfrm>
          <a:off x="304800" y="762000"/>
          <a:ext cx="8686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25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74000">
              <a:schemeClr val="accent1">
                <a:lumMod val="45000"/>
                <a:lumOff val="55000"/>
              </a:schemeClr>
            </a:gs>
            <a:gs pos="86000">
              <a:schemeClr val="bg2">
                <a:lumMod val="90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3629-C6C0-410F-A864-FBF0ABA6A3CB}"/>
              </a:ext>
            </a:extLst>
          </p:cNvPr>
          <p:cNvSpPr>
            <a:spLocks noGrp="1"/>
          </p:cNvSpPr>
          <p:nvPr>
            <p:ph type="title"/>
          </p:nvPr>
        </p:nvSpPr>
        <p:spPr>
          <a:solidFill>
            <a:schemeClr val="bg2"/>
          </a:solidFill>
          <a:ln>
            <a:solidFill>
              <a:srgbClr val="00B050"/>
            </a:solidFill>
          </a:ln>
        </p:spPr>
        <p:txBody>
          <a:bodyPr/>
          <a:lstStyle/>
          <a:p>
            <a:r>
              <a:rPr lang="en-US" dirty="0">
                <a:latin typeface="Bell MT" panose="02020503060305020303" pitchFamily="18" charset="0"/>
              </a:rPr>
              <a:t>How do I Know What to Do?</a:t>
            </a:r>
          </a:p>
        </p:txBody>
      </p:sp>
      <p:sp>
        <p:nvSpPr>
          <p:cNvPr id="3" name="Content Placeholder 2">
            <a:extLst>
              <a:ext uri="{FF2B5EF4-FFF2-40B4-BE49-F238E27FC236}">
                <a16:creationId xmlns:a16="http://schemas.microsoft.com/office/drawing/2014/main" id="{AF0E8210-F794-400D-AA88-F88FE86C34A3}"/>
              </a:ext>
            </a:extLst>
          </p:cNvPr>
          <p:cNvSpPr>
            <a:spLocks noGrp="1"/>
          </p:cNvSpPr>
          <p:nvPr>
            <p:ph idx="1"/>
          </p:nvPr>
        </p:nvSpPr>
        <p:spPr/>
        <p:txBody>
          <a:bodyPr>
            <a:normAutofit fontScale="92500" lnSpcReduction="10000"/>
          </a:bodyPr>
          <a:lstStyle/>
          <a:p>
            <a:r>
              <a:rPr lang="en-US" dirty="0">
                <a:latin typeface="Bell MT" panose="02020503060305020303" pitchFamily="18" charset="0"/>
              </a:rPr>
              <a:t>Step 1</a:t>
            </a:r>
          </a:p>
          <a:p>
            <a:pPr lvl="1"/>
            <a:r>
              <a:rPr lang="en-US" dirty="0">
                <a:latin typeface="Bell MT" panose="02020503060305020303" pitchFamily="18" charset="0"/>
              </a:rPr>
              <a:t>Do not panic</a:t>
            </a:r>
          </a:p>
          <a:p>
            <a:r>
              <a:rPr lang="en-US" dirty="0">
                <a:latin typeface="Bell MT" panose="02020503060305020303" pitchFamily="18" charset="0"/>
              </a:rPr>
              <a:t>Step 2</a:t>
            </a:r>
          </a:p>
          <a:p>
            <a:pPr lvl="1"/>
            <a:r>
              <a:rPr lang="en-US" dirty="0">
                <a:latin typeface="Bell MT" panose="02020503060305020303" pitchFamily="18" charset="0"/>
              </a:rPr>
              <a:t>Listen to your gut</a:t>
            </a:r>
          </a:p>
          <a:p>
            <a:pPr lvl="1"/>
            <a:r>
              <a:rPr lang="en-US" dirty="0">
                <a:latin typeface="Bell MT" panose="02020503060305020303" pitchFamily="18" charset="0"/>
              </a:rPr>
              <a:t>If you are questioning whether or not a comment/action is appropriate, it likely is </a:t>
            </a:r>
            <a:r>
              <a:rPr lang="en-US" i="1" dirty="0">
                <a:latin typeface="Bell MT" panose="02020503060305020303" pitchFamily="18" charset="0"/>
              </a:rPr>
              <a:t>not</a:t>
            </a:r>
          </a:p>
          <a:p>
            <a:pPr lvl="2"/>
            <a:r>
              <a:rPr lang="en-US" dirty="0">
                <a:latin typeface="Bell MT" panose="02020503060305020303" pitchFamily="18" charset="0"/>
              </a:rPr>
              <a:t>Err on the side of caution- it protects you </a:t>
            </a:r>
            <a:r>
              <a:rPr lang="en-US" i="1" dirty="0">
                <a:latin typeface="Bell MT" panose="02020503060305020303" pitchFamily="18" charset="0"/>
              </a:rPr>
              <a:t>and</a:t>
            </a:r>
            <a:r>
              <a:rPr lang="en-US" dirty="0">
                <a:latin typeface="Bell MT" panose="02020503060305020303" pitchFamily="18" charset="0"/>
              </a:rPr>
              <a:t> the State</a:t>
            </a:r>
          </a:p>
          <a:p>
            <a:r>
              <a:rPr lang="en-US" dirty="0">
                <a:latin typeface="Bell MT" panose="02020503060305020303" pitchFamily="18" charset="0"/>
              </a:rPr>
              <a:t>Step 3</a:t>
            </a:r>
          </a:p>
          <a:p>
            <a:pPr lvl="1"/>
            <a:r>
              <a:rPr lang="en-US" dirty="0">
                <a:latin typeface="Bell MT" panose="02020503060305020303" pitchFamily="18" charset="0"/>
              </a:rPr>
              <a:t>If you encounter a situation where you feel caught between a rock and a hard place: </a:t>
            </a:r>
            <a:r>
              <a:rPr lang="en-US" b="1" i="1" dirty="0">
                <a:latin typeface="Bell MT" panose="02020503060305020303" pitchFamily="18" charset="0"/>
              </a:rPr>
              <a:t>call your HR rep!</a:t>
            </a:r>
          </a:p>
          <a:p>
            <a:pPr lvl="1"/>
            <a:endParaRPr lang="en-US" b="1" i="1" dirty="0">
              <a:latin typeface="Bell MT" panose="02020503060305020303" pitchFamily="18" charset="0"/>
            </a:endParaRPr>
          </a:p>
        </p:txBody>
      </p:sp>
    </p:spTree>
    <p:extLst>
      <p:ext uri="{BB962C8B-B14F-4D97-AF65-F5344CB8AC3E}">
        <p14:creationId xmlns:p14="http://schemas.microsoft.com/office/powerpoint/2010/main" val="407215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438" y="164068"/>
            <a:ext cx="8229600" cy="1143000"/>
          </a:xfrm>
          <a:solidFill>
            <a:schemeClr val="bg2"/>
          </a:solidFill>
          <a:ln>
            <a:solidFill>
              <a:srgbClr val="00B050"/>
            </a:solidFill>
          </a:ln>
        </p:spPr>
        <p:txBody>
          <a:bodyPr/>
          <a:lstStyle/>
          <a:p>
            <a:r>
              <a:rPr lang="en-US" dirty="0">
                <a:latin typeface="Bell MT" panose="02020503060305020303" pitchFamily="18" charset="0"/>
              </a:rPr>
              <a:t>Cultural Competence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9827319"/>
              </p:ext>
            </p:extLst>
          </p:nvPr>
        </p:nvGraphicFramePr>
        <p:xfrm>
          <a:off x="457199" y="12954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DE9F99A-0F88-453D-B4F5-7D127D4533D5}"/>
              </a:ext>
            </a:extLst>
          </p:cNvPr>
          <p:cNvSpPr txBox="1"/>
          <p:nvPr/>
        </p:nvSpPr>
        <p:spPr>
          <a:xfrm>
            <a:off x="152400" y="6324600"/>
            <a:ext cx="30479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7708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txBody>
          <a:bodyPr>
            <a:normAutofit/>
          </a:bodyPr>
          <a:lstStyle/>
          <a:p>
            <a:r>
              <a:rPr lang="en-US" dirty="0">
                <a:latin typeface="Bell MT" panose="02020503060305020303" pitchFamily="18" charset="0"/>
              </a:rPr>
              <a:t>Applying the Platinum Rule</a:t>
            </a:r>
          </a:p>
        </p:txBody>
      </p:sp>
      <p:sp>
        <p:nvSpPr>
          <p:cNvPr id="3" name="Content Placeholder 2"/>
          <p:cNvSpPr>
            <a:spLocks noGrp="1"/>
          </p:cNvSpPr>
          <p:nvPr>
            <p:ph sz="half" idx="1"/>
          </p:nvPr>
        </p:nvSpPr>
        <p:spPr>
          <a:xfrm>
            <a:off x="609600" y="1752600"/>
            <a:ext cx="7848600" cy="4114800"/>
          </a:xfrm>
        </p:spPr>
        <p:txBody>
          <a:bodyPr>
            <a:normAutofit lnSpcReduction="10000"/>
          </a:bodyPr>
          <a:lstStyle/>
          <a:p>
            <a:r>
              <a:rPr lang="en-US" dirty="0">
                <a:latin typeface="Bell MT" panose="02020503060305020303" pitchFamily="18" charset="0"/>
              </a:rPr>
              <a:t>Golden Rule</a:t>
            </a:r>
          </a:p>
          <a:p>
            <a:pPr lvl="1"/>
            <a:r>
              <a:rPr lang="en-US" dirty="0">
                <a:latin typeface="Bell MT" panose="02020503060305020303" pitchFamily="18" charset="0"/>
              </a:rPr>
              <a:t>Do to others as you would have them do to you</a:t>
            </a:r>
          </a:p>
          <a:p>
            <a:r>
              <a:rPr lang="en-US" dirty="0">
                <a:latin typeface="Bell MT" panose="02020503060305020303" pitchFamily="18" charset="0"/>
              </a:rPr>
              <a:t>Platinum Rule</a:t>
            </a:r>
          </a:p>
          <a:p>
            <a:pPr lvl="1"/>
            <a:r>
              <a:rPr lang="en-US" dirty="0">
                <a:latin typeface="Bell MT" panose="02020503060305020303" pitchFamily="18" charset="0"/>
              </a:rPr>
              <a:t>Do to others as they would have you do to them</a:t>
            </a:r>
          </a:p>
          <a:p>
            <a:pPr lvl="1"/>
            <a:r>
              <a:rPr lang="en-US" b="1" dirty="0">
                <a:latin typeface="Bell MT" panose="02020503060305020303" pitchFamily="18" charset="0"/>
              </a:rPr>
              <a:t>Accept what others tell you about their preferences, even if they do not make sense to you</a:t>
            </a:r>
          </a:p>
          <a:p>
            <a:r>
              <a:rPr lang="en-US" dirty="0">
                <a:latin typeface="Bell MT" panose="02020503060305020303" pitchFamily="18" charset="0"/>
              </a:rPr>
              <a:t>Example</a:t>
            </a:r>
          </a:p>
          <a:p>
            <a:pPr lvl="1"/>
            <a:r>
              <a:rPr lang="en-US" dirty="0">
                <a:latin typeface="Bell MT" panose="02020503060305020303" pitchFamily="18" charset="0"/>
              </a:rPr>
              <a:t>Some people may not mind sharing stories from home in the workplace, but if someone shows/says that they do not like to do this, </a:t>
            </a:r>
            <a:r>
              <a:rPr lang="en-US" i="1" dirty="0">
                <a:latin typeface="Bell MT" panose="02020503060305020303" pitchFamily="18" charset="0"/>
              </a:rPr>
              <a:t>listen and act accordingly</a:t>
            </a:r>
          </a:p>
        </p:txBody>
      </p:sp>
    </p:spTree>
    <p:extLst>
      <p:ext uri="{BB962C8B-B14F-4D97-AF65-F5344CB8AC3E}">
        <p14:creationId xmlns:p14="http://schemas.microsoft.com/office/powerpoint/2010/main" val="3558519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txBody>
          <a:bodyPr>
            <a:normAutofit fontScale="90000"/>
          </a:bodyPr>
          <a:lstStyle/>
          <a:p>
            <a:r>
              <a:rPr lang="en-US" dirty="0">
                <a:latin typeface="Bell MT" panose="02020503060305020303" pitchFamily="18" charset="0"/>
              </a:rPr>
              <a:t>Sexual Harassment?</a:t>
            </a:r>
            <a:br>
              <a:rPr lang="en-US" dirty="0">
                <a:latin typeface="Bell MT" panose="02020503060305020303" pitchFamily="18" charset="0"/>
              </a:rPr>
            </a:br>
            <a:r>
              <a:rPr lang="en-US" dirty="0">
                <a:latin typeface="Bell MT" panose="02020503060305020303" pitchFamily="18" charset="0"/>
              </a:rPr>
              <a:t>Hypothetical Scenario</a:t>
            </a:r>
          </a:p>
        </p:txBody>
      </p:sp>
      <p:sp>
        <p:nvSpPr>
          <p:cNvPr id="3" name="Content Placeholder 2"/>
          <p:cNvSpPr>
            <a:spLocks noGrp="1"/>
          </p:cNvSpPr>
          <p:nvPr>
            <p:ph sz="half" idx="1"/>
          </p:nvPr>
        </p:nvSpPr>
        <p:spPr>
          <a:xfrm>
            <a:off x="609600" y="1752600"/>
            <a:ext cx="7848600" cy="4114800"/>
          </a:xfrm>
        </p:spPr>
        <p:txBody>
          <a:bodyPr>
            <a:normAutofit fontScale="92500" lnSpcReduction="10000"/>
          </a:bodyPr>
          <a:lstStyle/>
          <a:p>
            <a:r>
              <a:rPr lang="en-US" dirty="0">
                <a:latin typeface="Bell MT" panose="02020503060305020303" pitchFamily="18" charset="0"/>
              </a:rPr>
              <a:t>Three equal level payroll employees- Joey, Lacy, and Jennifer- all enjoy working together. Jennifer, especially, finds herself drawn to Joey’s confident and friendly demeanor. Joey has never talked about his marital status in the workplace but Jennifer suspects he is not married so she asks him out. He politely declines but Jennifer feels they have good chemistry so she plans to ask him again hoping he will change his mind.</a:t>
            </a:r>
          </a:p>
          <a:p>
            <a:pPr marL="0" indent="0">
              <a:buNone/>
            </a:pPr>
            <a:r>
              <a:rPr lang="en-US" dirty="0">
                <a:latin typeface="Bell MT" panose="02020503060305020303" pitchFamily="18" charset="0"/>
              </a:rPr>
              <a:t> </a:t>
            </a:r>
            <a:r>
              <a:rPr lang="en-US" b="1" dirty="0">
                <a:latin typeface="Bell MT" panose="02020503060305020303" pitchFamily="18" charset="0"/>
              </a:rPr>
              <a:t>Does Jennifer face a dilemma? What should she do?</a:t>
            </a:r>
          </a:p>
        </p:txBody>
      </p:sp>
    </p:spTree>
    <p:extLst>
      <p:ext uri="{BB962C8B-B14F-4D97-AF65-F5344CB8AC3E}">
        <p14:creationId xmlns:p14="http://schemas.microsoft.com/office/powerpoint/2010/main" val="105072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ll MT" panose="02020503060305020303" pitchFamily="18" charset="0"/>
              </a:rPr>
              <a:t>Quiz</a:t>
            </a:r>
          </a:p>
        </p:txBody>
      </p:sp>
      <p:sp>
        <p:nvSpPr>
          <p:cNvPr id="3" name="Content Placeholder 2"/>
          <p:cNvSpPr>
            <a:spLocks noGrp="1"/>
          </p:cNvSpPr>
          <p:nvPr>
            <p:ph sz="half" idx="1"/>
          </p:nvPr>
        </p:nvSpPr>
        <p:spPr>
          <a:xfrm>
            <a:off x="609600" y="1752600"/>
            <a:ext cx="7848600" cy="4114800"/>
          </a:xfrm>
        </p:spPr>
        <p:txBody>
          <a:bodyPr>
            <a:normAutofit/>
          </a:bodyPr>
          <a:lstStyle/>
          <a:p>
            <a:pPr>
              <a:buFont typeface="Wingdings" panose="05000000000000000000" pitchFamily="2" charset="2"/>
              <a:buNone/>
              <a:tabLst>
                <a:tab pos="6049963" algn="l"/>
                <a:tab pos="8291513" algn="r"/>
              </a:tabLst>
            </a:pPr>
            <a:r>
              <a:rPr lang="en-US" altLang="en-US" dirty="0">
                <a:solidFill>
                  <a:schemeClr val="tx1">
                    <a:lumMod val="50000"/>
                    <a:lumOff val="50000"/>
                  </a:schemeClr>
                </a:solidFill>
                <a:latin typeface="Bell MT" panose="02020503060305020303" pitchFamily="18" charset="0"/>
              </a:rPr>
              <a:t>1. </a:t>
            </a:r>
            <a:r>
              <a:rPr lang="en-US" altLang="en-US" dirty="0">
                <a:latin typeface="Bell MT" panose="02020503060305020303" pitchFamily="18" charset="0"/>
              </a:rPr>
              <a:t>Sexual harassment in the workplace includes </a:t>
            </a:r>
            <a:br>
              <a:rPr lang="en-US" altLang="en-US" dirty="0">
                <a:latin typeface="Bell MT" panose="02020503060305020303" pitchFamily="18" charset="0"/>
              </a:rPr>
            </a:br>
            <a:r>
              <a:rPr lang="en-US" altLang="en-US" dirty="0">
                <a:latin typeface="Bell MT" panose="02020503060305020303" pitchFamily="18" charset="0"/>
              </a:rPr>
              <a:t>lewd remarks and sexual calendars.  </a:t>
            </a:r>
            <a:r>
              <a:rPr lang="en-US" altLang="en-US" dirty="0">
                <a:solidFill>
                  <a:schemeClr val="tx1">
                    <a:lumMod val="50000"/>
                    <a:lumOff val="50000"/>
                  </a:schemeClr>
                </a:solidFill>
                <a:latin typeface="Bell MT" panose="02020503060305020303" pitchFamily="18" charset="0"/>
              </a:rPr>
              <a:t>True or False</a:t>
            </a:r>
          </a:p>
          <a:p>
            <a:pPr>
              <a:buFont typeface="Wingdings" panose="05000000000000000000" pitchFamily="2" charset="2"/>
              <a:buNone/>
              <a:tabLst>
                <a:tab pos="6049963" algn="l"/>
                <a:tab pos="8291513" algn="r"/>
              </a:tabLst>
            </a:pPr>
            <a:r>
              <a:rPr lang="en-US" altLang="en-US" dirty="0">
                <a:solidFill>
                  <a:schemeClr val="tx1">
                    <a:lumMod val="50000"/>
                    <a:lumOff val="50000"/>
                  </a:schemeClr>
                </a:solidFill>
                <a:latin typeface="Bell MT" panose="02020503060305020303" pitchFamily="18" charset="0"/>
              </a:rPr>
              <a:t>2. </a:t>
            </a:r>
            <a:r>
              <a:rPr lang="en-US" altLang="en-US" dirty="0">
                <a:latin typeface="Bell MT" panose="02020503060305020303" pitchFamily="18" charset="0"/>
              </a:rPr>
              <a:t>People of the same sex cannot commit </a:t>
            </a:r>
            <a:br>
              <a:rPr lang="en-US" altLang="en-US" dirty="0">
                <a:latin typeface="Bell MT" panose="02020503060305020303" pitchFamily="18" charset="0"/>
              </a:rPr>
            </a:br>
            <a:r>
              <a:rPr lang="en-US" altLang="en-US" dirty="0">
                <a:latin typeface="Bell MT" panose="02020503060305020303" pitchFamily="18" charset="0"/>
              </a:rPr>
              <a:t>sexual harassment against each other. </a:t>
            </a:r>
            <a:r>
              <a:rPr lang="en-US" altLang="en-US" dirty="0">
                <a:solidFill>
                  <a:schemeClr val="tx1">
                    <a:lumMod val="50000"/>
                    <a:lumOff val="50000"/>
                  </a:schemeClr>
                </a:solidFill>
                <a:latin typeface="Bell MT" panose="02020503060305020303" pitchFamily="18" charset="0"/>
              </a:rPr>
              <a:t>True or False</a:t>
            </a:r>
          </a:p>
          <a:p>
            <a:pPr>
              <a:buFont typeface="Wingdings" panose="05000000000000000000" pitchFamily="2" charset="2"/>
              <a:buNone/>
              <a:tabLst>
                <a:tab pos="6049963" algn="l"/>
                <a:tab pos="8291513" algn="r"/>
              </a:tabLst>
            </a:pPr>
            <a:r>
              <a:rPr lang="en-US" altLang="en-US" dirty="0">
                <a:solidFill>
                  <a:schemeClr val="tx1">
                    <a:lumMod val="50000"/>
                    <a:lumOff val="50000"/>
                  </a:schemeClr>
                </a:solidFill>
                <a:latin typeface="Bell MT" panose="02020503060305020303" pitchFamily="18" charset="0"/>
              </a:rPr>
              <a:t>3. </a:t>
            </a:r>
            <a:r>
              <a:rPr lang="en-US" altLang="en-US" dirty="0">
                <a:latin typeface="Bell MT" panose="02020503060305020303" pitchFamily="18" charset="0"/>
              </a:rPr>
              <a:t>Besides employees who are direct targets, who are the other two groups who may be targets of sexual harassment?</a:t>
            </a:r>
          </a:p>
        </p:txBody>
      </p:sp>
    </p:spTree>
    <p:extLst>
      <p:ext uri="{BB962C8B-B14F-4D97-AF65-F5344CB8AC3E}">
        <p14:creationId xmlns:p14="http://schemas.microsoft.com/office/powerpoint/2010/main" val="246321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ll MT" panose="02020503060305020303" pitchFamily="18" charset="0"/>
              </a:rPr>
              <a:t>Quiz (cont.)</a:t>
            </a:r>
          </a:p>
        </p:txBody>
      </p:sp>
      <p:sp>
        <p:nvSpPr>
          <p:cNvPr id="3" name="Content Placeholder 2"/>
          <p:cNvSpPr>
            <a:spLocks noGrp="1"/>
          </p:cNvSpPr>
          <p:nvPr>
            <p:ph sz="half" idx="1"/>
          </p:nvPr>
        </p:nvSpPr>
        <p:spPr>
          <a:xfrm>
            <a:off x="609600" y="1752600"/>
            <a:ext cx="7848600" cy="4114800"/>
          </a:xfrm>
        </p:spPr>
        <p:txBody>
          <a:bodyPr>
            <a:normAutofit/>
          </a:bodyPr>
          <a:lstStyle/>
          <a:p>
            <a:pPr>
              <a:buFont typeface="Wingdings" panose="05000000000000000000" pitchFamily="2" charset="2"/>
              <a:buNone/>
              <a:tabLst>
                <a:tab pos="5432425" algn="l"/>
                <a:tab pos="5891213" algn="l"/>
              </a:tabLst>
            </a:pPr>
            <a:r>
              <a:rPr lang="en-US" altLang="en-US" dirty="0">
                <a:solidFill>
                  <a:schemeClr val="tx1">
                    <a:lumMod val="50000"/>
                    <a:lumOff val="50000"/>
                  </a:schemeClr>
                </a:solidFill>
                <a:latin typeface="Bell MT" panose="02020503060305020303" pitchFamily="18" charset="0"/>
              </a:rPr>
              <a:t>4. </a:t>
            </a:r>
            <a:r>
              <a:rPr lang="en-US" altLang="en-US" dirty="0">
                <a:latin typeface="Bell MT" panose="02020503060305020303" pitchFamily="18" charset="0"/>
              </a:rPr>
              <a:t>A supervisor’s demand for sex from a subordinate in exchange for continued employment is an example of what kind of harassment?</a:t>
            </a:r>
          </a:p>
          <a:p>
            <a:pPr>
              <a:buFont typeface="Wingdings" panose="05000000000000000000" pitchFamily="2" charset="2"/>
              <a:buNone/>
              <a:tabLst>
                <a:tab pos="5432425" algn="l"/>
                <a:tab pos="5891213" algn="l"/>
              </a:tabLst>
            </a:pPr>
            <a:r>
              <a:rPr lang="en-US" altLang="en-US" dirty="0">
                <a:solidFill>
                  <a:schemeClr val="tx1">
                    <a:lumMod val="50000"/>
                    <a:lumOff val="50000"/>
                  </a:schemeClr>
                </a:solidFill>
                <a:latin typeface="Bell MT" panose="02020503060305020303" pitchFamily="18" charset="0"/>
              </a:rPr>
              <a:t>5. </a:t>
            </a:r>
            <a:r>
              <a:rPr lang="en-US" altLang="en-US" dirty="0">
                <a:latin typeface="Bell MT" panose="02020503060305020303" pitchFamily="18" charset="0"/>
              </a:rPr>
              <a:t>A hostile work environment may be intimidating and include sexual jokes.  </a:t>
            </a:r>
            <a:r>
              <a:rPr lang="en-US" altLang="en-US" dirty="0">
                <a:solidFill>
                  <a:schemeClr val="tx1">
                    <a:lumMod val="50000"/>
                    <a:lumOff val="50000"/>
                  </a:schemeClr>
                </a:solidFill>
                <a:latin typeface="Bell MT" panose="02020503060305020303" pitchFamily="18" charset="0"/>
              </a:rPr>
              <a:t>True or False </a:t>
            </a:r>
          </a:p>
        </p:txBody>
      </p:sp>
    </p:spTree>
    <p:extLst>
      <p:ext uri="{BB962C8B-B14F-4D97-AF65-F5344CB8AC3E}">
        <p14:creationId xmlns:p14="http://schemas.microsoft.com/office/powerpoint/2010/main" val="2573034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ll MT" panose="02020503060305020303" pitchFamily="18" charset="0"/>
              </a:rPr>
              <a:t>Quiz Answers</a:t>
            </a:r>
          </a:p>
        </p:txBody>
      </p:sp>
      <p:sp>
        <p:nvSpPr>
          <p:cNvPr id="3" name="Content Placeholder 2"/>
          <p:cNvSpPr>
            <a:spLocks noGrp="1"/>
          </p:cNvSpPr>
          <p:nvPr>
            <p:ph sz="half" idx="1"/>
          </p:nvPr>
        </p:nvSpPr>
        <p:spPr>
          <a:xfrm>
            <a:off x="609600" y="1752600"/>
            <a:ext cx="7848600" cy="4114800"/>
          </a:xfrm>
        </p:spPr>
        <p:txBody>
          <a:bodyPr>
            <a:normAutofit/>
          </a:bodyPr>
          <a:lstStyle/>
          <a:p>
            <a:pPr>
              <a:buFont typeface="Wingdings" panose="05000000000000000000" pitchFamily="2" charset="2"/>
              <a:buNone/>
            </a:pPr>
            <a:r>
              <a:rPr lang="en-US" altLang="en-US" dirty="0">
                <a:solidFill>
                  <a:schemeClr val="tx1">
                    <a:lumMod val="50000"/>
                    <a:lumOff val="50000"/>
                  </a:schemeClr>
                </a:solidFill>
                <a:latin typeface="Bell MT" panose="02020503060305020303" pitchFamily="18" charset="0"/>
              </a:rPr>
              <a:t>1</a:t>
            </a:r>
            <a:r>
              <a:rPr lang="en-US" altLang="en-US" dirty="0">
                <a:solidFill>
                  <a:srgbClr val="FFBF2A"/>
                </a:solidFill>
                <a:latin typeface="Bell MT" panose="02020503060305020303" pitchFamily="18" charset="0"/>
              </a:rPr>
              <a:t>.</a:t>
            </a:r>
            <a:r>
              <a:rPr lang="en-US" altLang="en-US" dirty="0">
                <a:latin typeface="Bell MT" panose="02020503060305020303" pitchFamily="18" charset="0"/>
              </a:rPr>
              <a:t> True.</a:t>
            </a:r>
          </a:p>
          <a:p>
            <a:pPr>
              <a:buFont typeface="Wingdings" panose="05000000000000000000" pitchFamily="2" charset="2"/>
              <a:buNone/>
            </a:pPr>
            <a:r>
              <a:rPr lang="en-US" altLang="en-US" dirty="0">
                <a:solidFill>
                  <a:schemeClr val="tx1">
                    <a:lumMod val="50000"/>
                    <a:lumOff val="50000"/>
                  </a:schemeClr>
                </a:solidFill>
                <a:latin typeface="Bell MT" panose="02020503060305020303" pitchFamily="18" charset="0"/>
              </a:rPr>
              <a:t>2. </a:t>
            </a:r>
            <a:r>
              <a:rPr lang="en-US" altLang="en-US" dirty="0">
                <a:latin typeface="Bell MT" panose="02020503060305020303" pitchFamily="18" charset="0"/>
              </a:rPr>
              <a:t>False. The key here is not sexuality, but that the act is sexual in nature.</a:t>
            </a:r>
          </a:p>
          <a:p>
            <a:pPr>
              <a:buFont typeface="Wingdings" panose="05000000000000000000" pitchFamily="2" charset="2"/>
              <a:buNone/>
            </a:pPr>
            <a:r>
              <a:rPr lang="en-US" altLang="en-US" dirty="0">
                <a:solidFill>
                  <a:schemeClr val="tx1">
                    <a:lumMod val="50000"/>
                    <a:lumOff val="50000"/>
                  </a:schemeClr>
                </a:solidFill>
                <a:latin typeface="Bell MT" panose="02020503060305020303" pitchFamily="18" charset="0"/>
              </a:rPr>
              <a:t>3. </a:t>
            </a:r>
            <a:r>
              <a:rPr lang="en-US" altLang="en-US" dirty="0">
                <a:latin typeface="Bell MT" panose="02020503060305020303" pitchFamily="18" charset="0"/>
              </a:rPr>
              <a:t>Bystanders or witnesses to sexual harassment.</a:t>
            </a:r>
          </a:p>
          <a:p>
            <a:pPr>
              <a:buFont typeface="Wingdings" panose="05000000000000000000" pitchFamily="2" charset="2"/>
              <a:buNone/>
            </a:pPr>
            <a:r>
              <a:rPr lang="en-US" altLang="en-US" dirty="0">
                <a:solidFill>
                  <a:schemeClr val="tx1">
                    <a:lumMod val="50000"/>
                    <a:lumOff val="50000"/>
                  </a:schemeClr>
                </a:solidFill>
                <a:latin typeface="Bell MT" panose="02020503060305020303" pitchFamily="18" charset="0"/>
              </a:rPr>
              <a:t>4. </a:t>
            </a:r>
            <a:r>
              <a:rPr lang="en-US" altLang="en-US" dirty="0">
                <a:latin typeface="Bell MT" panose="02020503060305020303" pitchFamily="18" charset="0"/>
              </a:rPr>
              <a:t>It is an example of quid pro quo.</a:t>
            </a:r>
          </a:p>
          <a:p>
            <a:pPr>
              <a:buFont typeface="Wingdings" panose="05000000000000000000" pitchFamily="2" charset="2"/>
              <a:buNone/>
            </a:pPr>
            <a:r>
              <a:rPr lang="en-US" altLang="en-US" dirty="0">
                <a:solidFill>
                  <a:schemeClr val="tx1">
                    <a:lumMod val="50000"/>
                    <a:lumOff val="50000"/>
                  </a:schemeClr>
                </a:solidFill>
                <a:latin typeface="Bell MT" panose="02020503060305020303" pitchFamily="18" charset="0"/>
              </a:rPr>
              <a:t>5. </a:t>
            </a:r>
            <a:r>
              <a:rPr lang="en-US" altLang="en-US" dirty="0">
                <a:latin typeface="Bell MT" panose="02020503060305020303" pitchFamily="18" charset="0"/>
              </a:rPr>
              <a:t>True.</a:t>
            </a:r>
          </a:p>
        </p:txBody>
      </p:sp>
    </p:spTree>
    <p:extLst>
      <p:ext uri="{BB962C8B-B14F-4D97-AF65-F5344CB8AC3E}">
        <p14:creationId xmlns:p14="http://schemas.microsoft.com/office/powerpoint/2010/main" val="234005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3">
              <a:lumMod val="40000"/>
              <a:lumOff val="60000"/>
            </a:schemeClr>
          </a:solidFill>
          <a:ln>
            <a:solidFill>
              <a:srgbClr val="00B050"/>
            </a:solidFill>
          </a:ln>
        </p:spPr>
        <p:txBody>
          <a:bodyPr>
            <a:noAutofit/>
          </a:bodyPr>
          <a:lstStyle/>
          <a:p>
            <a:r>
              <a:rPr lang="en-US" sz="3600" dirty="0">
                <a:latin typeface="Bell MT" panose="02020503060305020303" pitchFamily="18" charset="0"/>
              </a:rPr>
              <a:t>Take-Away Tips</a:t>
            </a:r>
          </a:p>
        </p:txBody>
      </p:sp>
      <p:sp>
        <p:nvSpPr>
          <p:cNvPr id="3" name="Content Placeholder 2"/>
          <p:cNvSpPr>
            <a:spLocks noGrp="1"/>
          </p:cNvSpPr>
          <p:nvPr>
            <p:ph idx="1"/>
          </p:nvPr>
        </p:nvSpPr>
        <p:spPr>
          <a:xfrm>
            <a:off x="444285" y="1417638"/>
            <a:ext cx="8229600" cy="4343400"/>
          </a:xfrm>
        </p:spPr>
        <p:txBody>
          <a:bodyPr>
            <a:normAutofit fontScale="62500" lnSpcReduction="20000"/>
          </a:bodyPr>
          <a:lstStyle/>
          <a:p>
            <a:r>
              <a:rPr lang="en-US" dirty="0">
                <a:latin typeface="Bell MT" panose="02020503060305020303" pitchFamily="18" charset="0"/>
              </a:rPr>
              <a:t>Make your feelings known, if it is safe to do so</a:t>
            </a:r>
          </a:p>
          <a:p>
            <a:r>
              <a:rPr lang="en-US" dirty="0">
                <a:latin typeface="Bell MT" panose="02020503060305020303" pitchFamily="18" charset="0"/>
              </a:rPr>
              <a:t>Make a formal complaint and document everything</a:t>
            </a:r>
          </a:p>
          <a:p>
            <a:r>
              <a:rPr lang="en-US" dirty="0">
                <a:latin typeface="Bell MT" panose="02020503060305020303" pitchFamily="18" charset="0"/>
              </a:rPr>
              <a:t>Be an engaged bystander (“Whoa, no thank you.”)</a:t>
            </a:r>
          </a:p>
          <a:p>
            <a:r>
              <a:rPr lang="en-US" dirty="0">
                <a:latin typeface="Bell MT" panose="02020503060305020303" pitchFamily="18" charset="0"/>
              </a:rPr>
              <a:t>Know the State policy- and follow it</a:t>
            </a:r>
          </a:p>
          <a:p>
            <a:r>
              <a:rPr lang="en-US" dirty="0">
                <a:latin typeface="Bell MT" panose="02020503060305020303" pitchFamily="18" charset="0"/>
              </a:rPr>
              <a:t>Examine your own behavior, attitudes, assumptions</a:t>
            </a:r>
          </a:p>
          <a:p>
            <a:r>
              <a:rPr lang="en-US" dirty="0">
                <a:latin typeface="Bell MT" panose="02020503060305020303" pitchFamily="18" charset="0"/>
              </a:rPr>
              <a:t>Remember: “funny” is not the same for everyone</a:t>
            </a:r>
          </a:p>
          <a:p>
            <a:r>
              <a:rPr lang="en-US" dirty="0">
                <a:latin typeface="Bell MT" panose="02020503060305020303" pitchFamily="18" charset="0"/>
              </a:rPr>
              <a:t>Let people tell you about themselves- pay attention to social cues</a:t>
            </a:r>
          </a:p>
          <a:p>
            <a:r>
              <a:rPr lang="en-US" dirty="0">
                <a:latin typeface="Bell MT" panose="02020503060305020303" pitchFamily="18" charset="0"/>
              </a:rPr>
              <a:t>Remember why people come to work (e.g., </a:t>
            </a:r>
            <a:r>
              <a:rPr lang="en-US" i="1" dirty="0">
                <a:latin typeface="Bell MT" panose="02020503060305020303" pitchFamily="18" charset="0"/>
              </a:rPr>
              <a:t>not</a:t>
            </a:r>
            <a:r>
              <a:rPr lang="en-US" dirty="0">
                <a:latin typeface="Bell MT" panose="02020503060305020303" pitchFamily="18" charset="0"/>
              </a:rPr>
              <a:t> to get hit on) </a:t>
            </a:r>
          </a:p>
          <a:p>
            <a:r>
              <a:rPr lang="en-US" dirty="0">
                <a:latin typeface="Bell MT" panose="02020503060305020303" pitchFamily="18" charset="0"/>
              </a:rPr>
              <a:t>If you are in a position of authority (e.g., manager, supervisor) you must</a:t>
            </a:r>
          </a:p>
          <a:p>
            <a:pPr lvl="1"/>
            <a:r>
              <a:rPr lang="en-US" dirty="0">
                <a:latin typeface="Bell MT" panose="02020503060305020303" pitchFamily="18" charset="0"/>
              </a:rPr>
              <a:t>take extra care to treat all your direct reports the same (e.g., apply same standards and rules to employees in the same positions)</a:t>
            </a:r>
          </a:p>
          <a:p>
            <a:pPr lvl="1"/>
            <a:r>
              <a:rPr lang="en-US" dirty="0">
                <a:latin typeface="Bell MT" panose="02020503060305020303" pitchFamily="18" charset="0"/>
              </a:rPr>
              <a:t>avoid behaviors and comments that show bias toward or against individuals because of their sex or gender identity</a:t>
            </a:r>
          </a:p>
          <a:p>
            <a:pPr lvl="1"/>
            <a:r>
              <a:rPr lang="en-US" dirty="0">
                <a:latin typeface="Bell MT" panose="02020503060305020303" pitchFamily="18" charset="0"/>
              </a:rPr>
              <a:t>avoid leveraging your position to bully, manipulate, or exert inappropriate control over your direct reports</a:t>
            </a:r>
            <a:endParaRPr lang="en-US" i="1" dirty="0">
              <a:latin typeface="Bell MT" panose="02020503060305020303" pitchFamily="18" charset="0"/>
            </a:endParaRPr>
          </a:p>
        </p:txBody>
      </p:sp>
    </p:spTree>
    <p:extLst>
      <p:ext uri="{BB962C8B-B14F-4D97-AF65-F5344CB8AC3E}">
        <p14:creationId xmlns:p14="http://schemas.microsoft.com/office/powerpoint/2010/main" val="2150985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rgbClr val="00B050"/>
            </a:solidFill>
          </a:ln>
        </p:spPr>
        <p:txBody>
          <a:bodyPr>
            <a:noAutofit/>
          </a:bodyPr>
          <a:lstStyle/>
          <a:p>
            <a:r>
              <a:rPr lang="en-US" sz="3600" dirty="0">
                <a:latin typeface="Bell MT" panose="02020503060305020303" pitchFamily="18" charset="0"/>
              </a:rPr>
              <a:t>Communication and Respect are Key!</a:t>
            </a:r>
          </a:p>
        </p:txBody>
      </p:sp>
      <p:pic>
        <p:nvPicPr>
          <p:cNvPr id="5" name="Content Placeholder 4">
            <a:extLst>
              <a:ext uri="{FF2B5EF4-FFF2-40B4-BE49-F238E27FC236}">
                <a16:creationId xmlns:a16="http://schemas.microsoft.com/office/drawing/2014/main" id="{1BDD7C4F-BC3D-418E-8B8A-F11A417F0E5B}"/>
              </a:ext>
            </a:extLst>
          </p:cNvPr>
          <p:cNvPicPr>
            <a:picLocks noGrp="1" noChangeAspect="1"/>
          </p:cNvPicPr>
          <p:nvPr>
            <p:ph idx="1"/>
          </p:nvPr>
        </p:nvPicPr>
        <p:blipFill>
          <a:blip r:embed="rId3"/>
          <a:stretch>
            <a:fillRect/>
          </a:stretch>
        </p:blipFill>
        <p:spPr>
          <a:xfrm>
            <a:off x="952500" y="1600200"/>
            <a:ext cx="7239000" cy="4076700"/>
          </a:xfrm>
        </p:spPr>
      </p:pic>
    </p:spTree>
    <p:extLst>
      <p:ext uri="{BB962C8B-B14F-4D97-AF65-F5344CB8AC3E}">
        <p14:creationId xmlns:p14="http://schemas.microsoft.com/office/powerpoint/2010/main" val="1356426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6448-B95B-4A71-A463-D0AD7909580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Thank You!	</a:t>
            </a:r>
          </a:p>
        </p:txBody>
      </p:sp>
      <p:pic>
        <p:nvPicPr>
          <p:cNvPr id="5" name="Content Placeholder 4">
            <a:extLst>
              <a:ext uri="{FF2B5EF4-FFF2-40B4-BE49-F238E27FC236}">
                <a16:creationId xmlns:a16="http://schemas.microsoft.com/office/drawing/2014/main" id="{22E48AB7-B78D-4DD3-8C13-C0501781028A}"/>
              </a:ext>
            </a:extLst>
          </p:cNvPr>
          <p:cNvPicPr>
            <a:picLocks noGrp="1" noChangeAspect="1"/>
          </p:cNvPicPr>
          <p:nvPr>
            <p:ph idx="1"/>
          </p:nvPr>
        </p:nvPicPr>
        <p:blipFill>
          <a:blip r:embed="rId2"/>
          <a:stretch>
            <a:fillRect/>
          </a:stretch>
        </p:blipFill>
        <p:spPr>
          <a:xfrm>
            <a:off x="457200" y="1805781"/>
            <a:ext cx="8229600" cy="4114800"/>
          </a:xfrm>
        </p:spPr>
      </p:pic>
    </p:spTree>
    <p:extLst>
      <p:ext uri="{BB962C8B-B14F-4D97-AF65-F5344CB8AC3E}">
        <p14:creationId xmlns:p14="http://schemas.microsoft.com/office/powerpoint/2010/main" val="5008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1D66-E94B-4C5A-8649-E8BD99017821}"/>
              </a:ext>
            </a:extLst>
          </p:cNvPr>
          <p:cNvSpPr>
            <a:spLocks noGrp="1"/>
          </p:cNvSpPr>
          <p:nvPr>
            <p:ph type="title"/>
          </p:nvPr>
        </p:nvSpPr>
        <p:spPr>
          <a:solidFill>
            <a:schemeClr val="accent3">
              <a:lumMod val="40000"/>
              <a:lumOff val="60000"/>
            </a:schemeClr>
          </a:solidFill>
          <a:ln>
            <a:solidFill>
              <a:srgbClr val="00B050"/>
            </a:solidFill>
          </a:ln>
        </p:spPr>
        <p:txBody>
          <a:bodyPr/>
          <a:lstStyle/>
          <a:p>
            <a:r>
              <a:rPr lang="en-US" dirty="0">
                <a:latin typeface="Bell MT" panose="02020503060305020303" pitchFamily="18" charset="0"/>
              </a:rPr>
              <a:t>Sexual Harassment</a:t>
            </a:r>
          </a:p>
        </p:txBody>
      </p:sp>
      <p:graphicFrame>
        <p:nvGraphicFramePr>
          <p:cNvPr id="4" name="Content Placeholder 3">
            <a:extLst>
              <a:ext uri="{FF2B5EF4-FFF2-40B4-BE49-F238E27FC236}">
                <a16:creationId xmlns:a16="http://schemas.microsoft.com/office/drawing/2014/main" id="{8649734F-AE15-48F6-8DD4-C594EE6E89E2}"/>
              </a:ext>
            </a:extLst>
          </p:cNvPr>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347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Bell MT" panose="02020503060305020303" pitchFamily="18" charset="0"/>
              </a:rPr>
              <a:t>Additional Resources</a:t>
            </a:r>
          </a:p>
        </p:txBody>
      </p:sp>
      <p:sp>
        <p:nvSpPr>
          <p:cNvPr id="3" name="Content Placeholder 2"/>
          <p:cNvSpPr>
            <a:spLocks noGrp="1"/>
          </p:cNvSpPr>
          <p:nvPr>
            <p:ph idx="1"/>
          </p:nvPr>
        </p:nvSpPr>
        <p:spPr>
          <a:xfrm>
            <a:off x="457200" y="1600201"/>
            <a:ext cx="8229600" cy="4343400"/>
          </a:xfrm>
        </p:spPr>
        <p:txBody>
          <a:bodyPr>
            <a:normAutofit fontScale="62500" lnSpcReduction="20000"/>
          </a:bodyPr>
          <a:lstStyle/>
          <a:p>
            <a:r>
              <a:rPr lang="en-US" dirty="0">
                <a:latin typeface="Bell MT" panose="02020503060305020303" pitchFamily="18" charset="0"/>
              </a:rPr>
              <a:t>EEOC (Equal Employment Opportunity Commission)</a:t>
            </a:r>
          </a:p>
          <a:p>
            <a:pPr lvl="1"/>
            <a:r>
              <a:rPr lang="en-US" dirty="0">
                <a:latin typeface="Bell MT" panose="02020503060305020303" pitchFamily="18" charset="0"/>
              </a:rPr>
              <a:t>1 Congress Street, Boston, MA 02114</a:t>
            </a:r>
          </a:p>
          <a:p>
            <a:pPr lvl="1"/>
            <a:r>
              <a:rPr lang="en-US" dirty="0">
                <a:latin typeface="Bell MT" panose="02020503060305020303" pitchFamily="18" charset="0"/>
              </a:rPr>
              <a:t>617-565-3200 (Voice/TDD)</a:t>
            </a:r>
          </a:p>
          <a:p>
            <a:r>
              <a:rPr lang="en-US" dirty="0">
                <a:latin typeface="Bell MT" panose="02020503060305020303" pitchFamily="18" charset="0"/>
              </a:rPr>
              <a:t>SHRM (Society for Human Resource Management)</a:t>
            </a:r>
          </a:p>
          <a:p>
            <a:pPr lvl="1"/>
            <a:r>
              <a:rPr lang="en-US" dirty="0">
                <a:latin typeface="Bell MT" panose="02020503060305020303" pitchFamily="18" charset="0"/>
              </a:rPr>
              <a:t>https://www.shrm.org/ResourcesAndTools/hr-topics/employee-relations/Pages/Workplace-Harassment-Resources.aspx?gclid=Cj0KCQiA38jRBRCQARIsACEqIev0GxYc-D0heYqMeMmT3ZDNQmbTwqMZxks8OpugWAdybvxvNmw5slMaAg8HEALw_wcB</a:t>
            </a:r>
          </a:p>
          <a:p>
            <a:r>
              <a:rPr lang="en-US" dirty="0">
                <a:latin typeface="Bell MT" panose="02020503060305020303" pitchFamily="18" charset="0"/>
              </a:rPr>
              <a:t>Vermont Human Rights Commission</a:t>
            </a:r>
          </a:p>
          <a:p>
            <a:pPr lvl="1"/>
            <a:r>
              <a:rPr lang="en-US" dirty="0">
                <a:latin typeface="Bell MT" panose="02020503060305020303" pitchFamily="18" charset="0"/>
              </a:rPr>
              <a:t>14-16 Baldwin Street, Montpelier, VT 05633-6301</a:t>
            </a:r>
          </a:p>
          <a:p>
            <a:pPr lvl="1"/>
            <a:r>
              <a:rPr lang="en-US" dirty="0">
                <a:latin typeface="Bell MT" panose="02020503060305020303" pitchFamily="18" charset="0"/>
              </a:rPr>
              <a:t>802-828-2480 (Voice); 877-294-9200 (TTY)</a:t>
            </a:r>
          </a:p>
          <a:p>
            <a:pPr lvl="1"/>
            <a:r>
              <a:rPr lang="en-US" dirty="0">
                <a:latin typeface="Bell MT" panose="02020503060305020303" pitchFamily="18" charset="0"/>
              </a:rPr>
              <a:t>Human. rights@vermont.gov</a:t>
            </a:r>
          </a:p>
          <a:p>
            <a:r>
              <a:rPr lang="en-US" dirty="0">
                <a:latin typeface="Bell MT" panose="02020503060305020303" pitchFamily="18" charset="0"/>
              </a:rPr>
              <a:t>Vermont State Employee’s Association, Inc.</a:t>
            </a:r>
          </a:p>
          <a:p>
            <a:pPr lvl="1"/>
            <a:r>
              <a:rPr lang="en-US" dirty="0">
                <a:latin typeface="Bell MT" panose="02020503060305020303" pitchFamily="18" charset="0"/>
              </a:rPr>
              <a:t>155 State Street, Montpelier, VT 05601</a:t>
            </a:r>
          </a:p>
          <a:p>
            <a:pPr lvl="1"/>
            <a:r>
              <a:rPr lang="en-US" dirty="0">
                <a:latin typeface="Bell MT" panose="02020503060305020303" pitchFamily="18" charset="0"/>
              </a:rPr>
              <a:t>802-223-5247</a:t>
            </a:r>
          </a:p>
        </p:txBody>
      </p:sp>
    </p:spTree>
    <p:extLst>
      <p:ext uri="{BB962C8B-B14F-4D97-AF65-F5344CB8AC3E}">
        <p14:creationId xmlns:p14="http://schemas.microsoft.com/office/powerpoint/2010/main" val="3136135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ll MT" panose="02020503060305020303" pitchFamily="18" charset="0"/>
                <a:cs typeface="Times New Roman" panose="02020603050405020304" pitchFamily="18" charset="0"/>
              </a:rPr>
              <a:t>Images</a:t>
            </a:r>
            <a:endParaRPr lang="en-US" dirty="0">
              <a:latin typeface="Times New Roman"/>
              <a:cs typeface="Times New Roman"/>
            </a:endParaRPr>
          </a:p>
        </p:txBody>
      </p:sp>
      <p:sp>
        <p:nvSpPr>
          <p:cNvPr id="3" name="Content Placeholder 2"/>
          <p:cNvSpPr>
            <a:spLocks noGrp="1"/>
          </p:cNvSpPr>
          <p:nvPr>
            <p:ph idx="1"/>
          </p:nvPr>
        </p:nvSpPr>
        <p:spPr>
          <a:xfrm>
            <a:off x="457200" y="1600200"/>
            <a:ext cx="8229600" cy="4525963"/>
          </a:xfrm>
        </p:spPr>
        <p:txBody>
          <a:bodyPr>
            <a:normAutofit fontScale="55000" lnSpcReduction="20000"/>
          </a:bodyPr>
          <a:lstStyle/>
          <a:p>
            <a:r>
              <a:rPr lang="en-US" dirty="0">
                <a:latin typeface="Bell MT" panose="02020503060305020303" pitchFamily="18" charset="0"/>
              </a:rPr>
              <a:t>Stop Sexual Harassment</a:t>
            </a:r>
          </a:p>
          <a:p>
            <a:r>
              <a:rPr lang="en-US" u="sng" dirty="0">
                <a:latin typeface="Bell MT" panose="02020503060305020303" pitchFamily="18" charset="0"/>
                <a:hlinkClick r:id="rId2"/>
              </a:rPr>
              <a:t>https://www.google.com/search?q=sexual+harassment&amp;source=lnms&amp;tbm=isch&amp;sa=X&amp;ved=0ahUKEwja64O9iN_XAhXokeAKHTuEDc0Q_AUIDCgD&amp;biw=1590&amp;bih=751#imgrc=CZoWkTb9x_HvBM</a:t>
            </a:r>
            <a:r>
              <a:rPr lang="en-US" dirty="0">
                <a:latin typeface="Bell MT" panose="02020503060305020303" pitchFamily="18" charset="0"/>
              </a:rPr>
              <a:t>:</a:t>
            </a:r>
          </a:p>
          <a:p>
            <a:r>
              <a:rPr lang="en-US" dirty="0">
                <a:latin typeface="Bell MT" panose="02020503060305020303" pitchFamily="18" charset="0"/>
              </a:rPr>
              <a:t>Common Courtesies</a:t>
            </a:r>
          </a:p>
          <a:p>
            <a:r>
              <a:rPr lang="en-US" dirty="0">
                <a:latin typeface="Bell MT" panose="02020503060305020303" pitchFamily="18" charset="0"/>
              </a:rPr>
              <a:t>https://www.google.com/</a:t>
            </a:r>
            <a:r>
              <a:rPr lang="en-US" dirty="0" err="1">
                <a:latin typeface="Bell MT" panose="02020503060305020303" pitchFamily="18" charset="0"/>
              </a:rPr>
              <a:t>search?biw</a:t>
            </a:r>
            <a:r>
              <a:rPr lang="en-US" dirty="0">
                <a:latin typeface="Bell MT" panose="02020503060305020303" pitchFamily="18" charset="0"/>
              </a:rPr>
              <a:t>=1590&amp;bih=702&amp;tbm=</a:t>
            </a:r>
            <a:r>
              <a:rPr lang="en-US" dirty="0" err="1">
                <a:latin typeface="Bell MT" panose="02020503060305020303" pitchFamily="18" charset="0"/>
              </a:rPr>
              <a:t>isch&amp;sa</a:t>
            </a:r>
            <a:r>
              <a:rPr lang="en-US" dirty="0">
                <a:latin typeface="Bell MT" panose="02020503060305020303" pitchFamily="18" charset="0"/>
              </a:rPr>
              <a:t>=1&amp;ei=7jQcWvXzMM2i_QaG6q_wBg&amp;q=</a:t>
            </a:r>
            <a:r>
              <a:rPr lang="en-US" dirty="0" err="1">
                <a:latin typeface="Bell MT" panose="02020503060305020303" pitchFamily="18" charset="0"/>
              </a:rPr>
              <a:t>common+courtesies&amp;oq</a:t>
            </a:r>
            <a:r>
              <a:rPr lang="en-US" dirty="0">
                <a:latin typeface="Bell MT" panose="02020503060305020303" pitchFamily="18" charset="0"/>
              </a:rPr>
              <a:t>=</a:t>
            </a:r>
            <a:r>
              <a:rPr lang="en-US" dirty="0" err="1">
                <a:latin typeface="Bell MT" panose="02020503060305020303" pitchFamily="18" charset="0"/>
              </a:rPr>
              <a:t>common+courtesies&amp;gs_l</a:t>
            </a:r>
            <a:r>
              <a:rPr lang="en-US" dirty="0">
                <a:latin typeface="Bell MT" panose="02020503060305020303" pitchFamily="18" charset="0"/>
              </a:rPr>
              <a:t>=psy-ab.3..0j0i30k1j0i24k1l5.2254232.2257341.0.2257896.19.14.1.4.5.0.133.908.8j3.11.0....0...1c.1.64.psy-ab..3.16.938...0i67k1j0i10i67k1j0i13k1.0.VhleVZCy-Rk#imgrc=Nt0begcxHnw16M:</a:t>
            </a:r>
          </a:p>
          <a:p>
            <a:r>
              <a:rPr lang="en-US" dirty="0">
                <a:latin typeface="Bell MT" panose="02020503060305020303" pitchFamily="18" charset="0"/>
              </a:rPr>
              <a:t>Coworker touch image</a:t>
            </a:r>
          </a:p>
          <a:p>
            <a:r>
              <a:rPr lang="en-US" dirty="0">
                <a:latin typeface="Bell MT" panose="02020503060305020303" pitchFamily="18" charset="0"/>
              </a:rPr>
              <a:t>https://www.google.com/</a:t>
            </a:r>
            <a:r>
              <a:rPr lang="en-US" dirty="0" err="1">
                <a:latin typeface="Bell MT" panose="02020503060305020303" pitchFamily="18" charset="0"/>
              </a:rPr>
              <a:t>search?biw</a:t>
            </a:r>
            <a:r>
              <a:rPr lang="en-US" dirty="0">
                <a:latin typeface="Bell MT" panose="02020503060305020303" pitchFamily="18" charset="0"/>
              </a:rPr>
              <a:t>=1920&amp;bih=1045&amp;tbm=</a:t>
            </a:r>
            <a:r>
              <a:rPr lang="en-US" dirty="0" err="1">
                <a:latin typeface="Bell MT" panose="02020503060305020303" pitchFamily="18" charset="0"/>
              </a:rPr>
              <a:t>isch&amp;sa</a:t>
            </a:r>
            <a:r>
              <a:rPr lang="en-US" dirty="0">
                <a:latin typeface="Bell MT" panose="02020503060305020303" pitchFamily="18" charset="0"/>
              </a:rPr>
              <a:t>=1&amp;ei=CI38WeG0L8jLmwH__ZugCA&amp;q=</a:t>
            </a:r>
            <a:r>
              <a:rPr lang="en-US" dirty="0" err="1">
                <a:latin typeface="Bell MT" panose="02020503060305020303" pitchFamily="18" charset="0"/>
              </a:rPr>
              <a:t>sexual+harassment&amp;oq</a:t>
            </a:r>
            <a:r>
              <a:rPr lang="en-US" dirty="0">
                <a:latin typeface="Bell MT" panose="02020503060305020303" pitchFamily="18" charset="0"/>
              </a:rPr>
              <a:t>=</a:t>
            </a:r>
            <a:r>
              <a:rPr lang="en-US" dirty="0" err="1">
                <a:latin typeface="Bell MT" panose="02020503060305020303" pitchFamily="18" charset="0"/>
              </a:rPr>
              <a:t>sexual+haras&amp;gs_l</a:t>
            </a:r>
            <a:r>
              <a:rPr lang="en-US" dirty="0">
                <a:latin typeface="Bell MT" panose="02020503060305020303" pitchFamily="18" charset="0"/>
              </a:rPr>
              <a:t>=psy-ab.3.0.0l10.53982.55552.0.56919.12.9.0.0.0.0.340.1105.2-3j1.4.0....0...1.1.64.psy-ab..8.4.1105...0i67k1.0.QZweFQN1ZnI#imgrc=AOeZYN8_r8TofM:</a:t>
            </a:r>
          </a:p>
          <a:p>
            <a:pPr>
              <a:buNone/>
            </a:pPr>
            <a:endParaRPr lang="en-US" dirty="0">
              <a:latin typeface="Bell MT" panose="02020503060305020303" pitchFamily="18" charset="0"/>
              <a:cs typeface="Times New Roman"/>
            </a:endParaRPr>
          </a:p>
        </p:txBody>
      </p:sp>
    </p:spTree>
    <p:extLst>
      <p:ext uri="{BB962C8B-B14F-4D97-AF65-F5344CB8AC3E}">
        <p14:creationId xmlns:p14="http://schemas.microsoft.com/office/powerpoint/2010/main" val="967002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ll MT" panose="02020503060305020303" pitchFamily="18" charset="0"/>
                <a:cs typeface="Times New Roman" panose="02020603050405020304" pitchFamily="18" charset="0"/>
              </a:rPr>
              <a:t>Images</a:t>
            </a:r>
            <a:endParaRPr lang="en-US" dirty="0">
              <a:latin typeface="Times New Roman"/>
              <a:cs typeface="Times New Roman"/>
            </a:endParaRPr>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r>
              <a:rPr lang="en-US" dirty="0">
                <a:latin typeface="Bell MT" panose="02020503060305020303" pitchFamily="18" charset="0"/>
              </a:rPr>
              <a:t>Woman Work Forest</a:t>
            </a:r>
          </a:p>
          <a:p>
            <a:r>
              <a:rPr lang="en-US" dirty="0">
                <a:latin typeface="Bell MT" panose="02020503060305020303" pitchFamily="18" charset="0"/>
              </a:rPr>
              <a:t>https://www.google.com/</a:t>
            </a:r>
            <a:r>
              <a:rPr lang="en-US" dirty="0" err="1">
                <a:latin typeface="Bell MT" panose="02020503060305020303" pitchFamily="18" charset="0"/>
              </a:rPr>
              <a:t>search?biw</a:t>
            </a:r>
            <a:r>
              <a:rPr lang="en-US" dirty="0">
                <a:latin typeface="Bell MT" panose="02020503060305020303" pitchFamily="18" charset="0"/>
              </a:rPr>
              <a:t>=1920&amp;bih=1045&amp;tbm=</a:t>
            </a:r>
            <a:r>
              <a:rPr lang="en-US" dirty="0" err="1">
                <a:latin typeface="Bell MT" panose="02020503060305020303" pitchFamily="18" charset="0"/>
              </a:rPr>
              <a:t>isch&amp;sa</a:t>
            </a:r>
            <a:r>
              <a:rPr lang="en-US" dirty="0">
                <a:latin typeface="Bell MT" panose="02020503060305020303" pitchFamily="18" charset="0"/>
              </a:rPr>
              <a:t>=1&amp;ei=3bAuWv2yOayMjwTY0I-wCg&amp;q=</a:t>
            </a:r>
            <a:r>
              <a:rPr lang="en-US" dirty="0" err="1">
                <a:latin typeface="Bell MT" panose="02020503060305020303" pitchFamily="18" charset="0"/>
              </a:rPr>
              <a:t>forestry+women</a:t>
            </a:r>
            <a:r>
              <a:rPr lang="en-US" dirty="0">
                <a:latin typeface="Bell MT" panose="02020503060305020303" pitchFamily="18" charset="0"/>
              </a:rPr>
              <a:t>+&amp;</a:t>
            </a:r>
            <a:r>
              <a:rPr lang="en-US" dirty="0" err="1">
                <a:latin typeface="Bell MT" panose="02020503060305020303" pitchFamily="18" charset="0"/>
              </a:rPr>
              <a:t>oq</a:t>
            </a:r>
            <a:r>
              <a:rPr lang="en-US" dirty="0">
                <a:latin typeface="Bell MT" panose="02020503060305020303" pitchFamily="18" charset="0"/>
              </a:rPr>
              <a:t>=</a:t>
            </a:r>
            <a:r>
              <a:rPr lang="en-US" dirty="0" err="1">
                <a:latin typeface="Bell MT" panose="02020503060305020303" pitchFamily="18" charset="0"/>
              </a:rPr>
              <a:t>forestry+women</a:t>
            </a:r>
            <a:r>
              <a:rPr lang="en-US" dirty="0">
                <a:latin typeface="Bell MT" panose="02020503060305020303" pitchFamily="18" charset="0"/>
              </a:rPr>
              <a:t>+&amp;</a:t>
            </a:r>
            <a:r>
              <a:rPr lang="en-US" dirty="0" err="1">
                <a:latin typeface="Bell MT" panose="02020503060305020303" pitchFamily="18" charset="0"/>
              </a:rPr>
              <a:t>gs_l</a:t>
            </a:r>
            <a:r>
              <a:rPr lang="en-US" dirty="0">
                <a:latin typeface="Bell MT" panose="02020503060305020303" pitchFamily="18" charset="0"/>
              </a:rPr>
              <a:t>=psy-ab.3..0i8i30k1.178015.178577.0.179410.4.4.0.0.0.0.139.272.0j2.2.0....0...1c.1.64.psy-ab..2.1.139....0.6fVQ5_zmgps#imgrc=_lAaf1svzwhxCM:</a:t>
            </a:r>
          </a:p>
          <a:p>
            <a:r>
              <a:rPr lang="en-US" dirty="0">
                <a:latin typeface="Bell MT" panose="02020503060305020303" pitchFamily="18" charset="0"/>
              </a:rPr>
              <a:t>Break Time </a:t>
            </a:r>
          </a:p>
          <a:p>
            <a:r>
              <a:rPr lang="en-US" dirty="0">
                <a:latin typeface="Bell MT" panose="02020503060305020303" pitchFamily="18" charset="0"/>
              </a:rPr>
              <a:t>https://crewapp.com/c/wp-content/uploads/2017/09/take-a-break-in-10h-schedule.jpg</a:t>
            </a:r>
          </a:p>
          <a:p>
            <a:r>
              <a:rPr lang="en-US" dirty="0">
                <a:latin typeface="Bell MT" panose="02020503060305020303" pitchFamily="18" charset="0"/>
              </a:rPr>
              <a:t>Your Role</a:t>
            </a:r>
          </a:p>
          <a:p>
            <a:r>
              <a:rPr lang="en-US" dirty="0">
                <a:latin typeface="Bell MT" panose="02020503060305020303" pitchFamily="18" charset="0"/>
              </a:rPr>
              <a:t>https://www.google.com/search?q=your+role&amp;source=lnms&amp;tbm=isch&amp;sa=X&amp;ved=0ahUKEwiTibTD_bHXAhWDSSYKHe89CM0Q_AUICigB&amp;biw=1920&amp;bih=1094#imgrc=oDE0J2N8lCViTM:</a:t>
            </a:r>
          </a:p>
          <a:p>
            <a:r>
              <a:rPr lang="en-US" dirty="0">
                <a:latin typeface="Bell MT" panose="02020503060305020303" pitchFamily="18" charset="0"/>
              </a:rPr>
              <a:t>Communication in Workplace</a:t>
            </a:r>
          </a:p>
          <a:p>
            <a:r>
              <a:rPr lang="en-US" dirty="0">
                <a:latin typeface="Bell MT" panose="02020503060305020303" pitchFamily="18" charset="0"/>
              </a:rPr>
              <a:t>https://www.google.com/search?q=healthy+communication+workplace&amp;source=lnms&amp;tbm=isch&amp;sa=X&amp;ved=0ahUKEwj_seSd6qzXAhVk5YMKHRxFADAQ_AUICigB&amp;biw=1920&amp;bih=1094#imgrc=TfxI4uGDuaJcPM:</a:t>
            </a:r>
          </a:p>
          <a:p>
            <a:r>
              <a:rPr lang="en-US" dirty="0">
                <a:latin typeface="Bell MT" panose="02020503060305020303" pitchFamily="18" charset="0"/>
              </a:rPr>
              <a:t>Thank You</a:t>
            </a:r>
          </a:p>
          <a:p>
            <a:r>
              <a:rPr lang="en-US" dirty="0">
                <a:latin typeface="Bell MT" panose="02020503060305020303" pitchFamily="18" charset="0"/>
              </a:rPr>
              <a:t>https://www.google.com/search?q=happy+workplace&amp;source=lnms&amp;tbm=isch&amp;sa=X&amp;ved=0ahUKEwj3w-P2zd_XAhXkm-AKHYXGCwIQ_AUICigB&amp;biw=1590&amp;bih=751#imgrc=aTc8qRx_GfhRGM:</a:t>
            </a:r>
          </a:p>
          <a:p>
            <a:pPr>
              <a:buNone/>
            </a:pPr>
            <a:endParaRPr lang="en-US" dirty="0">
              <a:latin typeface="Bell MT" panose="02020503060305020303" pitchFamily="18" charset="0"/>
              <a:cs typeface="Times New Roman"/>
            </a:endParaRPr>
          </a:p>
          <a:p>
            <a:pPr>
              <a:buNone/>
            </a:pPr>
            <a:endParaRPr lang="en-US" dirty="0">
              <a:latin typeface="Bell MT" panose="02020503060305020303" pitchFamily="18" charset="0"/>
              <a:cs typeface="Times New Roman"/>
            </a:endParaRPr>
          </a:p>
        </p:txBody>
      </p:sp>
    </p:spTree>
    <p:extLst>
      <p:ext uri="{BB962C8B-B14F-4D97-AF65-F5344CB8AC3E}">
        <p14:creationId xmlns:p14="http://schemas.microsoft.com/office/powerpoint/2010/main" val="31839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rmAutofit fontScale="90000"/>
          </a:bodyPr>
          <a:lstStyle/>
          <a:p>
            <a:r>
              <a:rPr lang="en-US" dirty="0">
                <a:latin typeface="Bell MT" panose="02020503060305020303" pitchFamily="18" charset="0"/>
              </a:rPr>
              <a:t> Agenda </a:t>
            </a:r>
          </a:p>
        </p:txBody>
      </p:sp>
      <p:graphicFrame>
        <p:nvGraphicFramePr>
          <p:cNvPr id="3" name="Diagram 2"/>
          <p:cNvGraphicFramePr/>
          <p:nvPr>
            <p:extLst>
              <p:ext uri="{D42A27DB-BD31-4B8C-83A1-F6EECF244321}">
                <p14:modId xmlns:p14="http://schemas.microsoft.com/office/powerpoint/2010/main" val="2233651612"/>
              </p:ext>
            </p:extLst>
          </p:nvPr>
        </p:nvGraphicFramePr>
        <p:xfrm>
          <a:off x="304800" y="762000"/>
          <a:ext cx="8686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05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Bell MT" panose="02020503060305020303" pitchFamily="18" charset="0"/>
              </a:rPr>
              <a:t>Ground Rules</a:t>
            </a:r>
          </a:p>
        </p:txBody>
      </p:sp>
      <p:sp>
        <p:nvSpPr>
          <p:cNvPr id="2" name="AutoShape 2" descr="data:image/jpeg;base64,/9j/4AAQSkZJRgABAQAAAQABAAD/2wCEAAkGBxQQEhUUEhQUFhUXFxwYGBcYGBcWGBYZFxgZGhgXFBgYHCggHBonHBoaJTEkJiksLjEuHR80ODMsNygtLiwBCgoKDg0OGxAQGzAmICQ2LCwtLi4sLiwsLywsLCwsLCwvLCw0LCwsLCwsLCwsLCwsLCwsLCwsLCwsLCwsLCwsLP/AABEIAHgAeAMBEQACEQEDEQH/xAAcAAEAAgMBAQEAAAAAAAAAAAAABgcDBAUBAgj/xAA4EAACAQMCBAQEAwcEAwAAAAABAgMABBESIQUGMUETUWFxByKBkRQywTNCUmKCobEjcpLRQ2Oi/8QAGwEBAAMBAQEBAAAAAAAAAAAAAAMEBQYCAQf/xAAvEQACAgIBAwMDAgUFAAAAAAAAAQIDBBEhBRIxE0FRIjJhkcEkcYGx8BQjM2Lh/9oADAMBAAIRAxEAPwC8aAUAoBQCgFAKAUAoBQCgFAKAUAoBQCgFAKAUAoBQCgFAKAUAoBQCgFAKAUAoDygONxbmWKBigzLKBnwo8Fh6yEnSg9WIry5JEVl0a1yzn2XOisMywug7tGRcRj3MfzD6qK8q2JDDMrkdzh3FobkZhlSQDrpYEj3HUV7TRaTT8M3a+g9ofRQCgNXiPEIrdDJNIsaDqzEAf370bSPsYuT0kRSb4gKJAFt5GQ9CXjjkb1SGQglfUkE9gaj9WPguwwLJR7jrWPN9pKwTxRHIf/HKDE/0D4z9K9KaZWlRZHlo7wNeiIUAzQCgIjz5xNo9ESsy5V5JCh0sUjAAQMN11Oy7jfANR2S7YlPMudVe0VnPdFl0DTHHnOhPlXPm3dj6nNZ07WzmbLpWPkQIVIKkg9iDgj2Iqu7fg8R2uUdzhvEHRxN+aSL5s4GqSPH+rGT1b5cMM91qxjZO59rZp4WQ4z+pltW86yIroQVYBlI7gjINah0W/cyUAr6fDDeXIijeRzhUUsfZRk/4o+D6uXooTjfFrmRvE0u8qorySkGT8P4g1COPbTEACBnGTjc7VQssk3pHW4OHTFLu9/C+SKuxYksSxO5JOST5knqaqNnQRgktJcG/Y8UkjAUnXF3if5kYdxhshcjuK9RscSK3DrtT2ufku34c8XEsJgLFmhC6GPV4XB8Jj6jBU+q+talU1KJwebQ6rGdXmbjZtEUIokmkOmKPONR7sx7KBua9SkkRUY8rW0vC8sr7mS94lAola8xk40xqqqpPkCDkbVBO2UVv2NjD6bj5EnDb2v0N/kX4hPLMLa806m2jlG2W7K46b9iKkrtUyjn9OnivnlGHnO4Mk9wd9njh9lRfEz/Uz/8AwarZk3FHJdUm3wjzlYxqjjUiSF1yzaf2fcJqGM56jyqrRbDTTemVsLsjFp6T/Y6UfBYZWB0s3iyMA0XypGFH5tO/U74zR11zfHv8exa/0tU3v5+PCONbW5DjSdw2AexOcA+1Y3e1PUfJnxjqekTbkY6bUnOIvEkMWf3Ygxxv/DsSPTFddD7UdLjp9iRw7zi97fktayLbwZwj41SSgba9xhVPbavDm3yvBsxwoQ/5m9/CIda8931o51yCdQSGR8djg6XUbe+/tUUcjnTNDJ6Eow76W/6k65m43HecOjaLPh3MiRNnqoZvnRsdGOCo9SKsTf07MXGh/vJP2K84bzEixyl3dZGaSQppJIlYEIYmGwGk6WVxjAqjG1JP5OrtwbJTj2ra45/H5/8AD7VYpYkR1STwbXxpCgUSMQfljDqNgFwCcE4puLWn7I+JWVTcotrulpb8fzMI5VEoDxlo1aONtDK0pVpWZVUlRnT8uckdDXh0b5XBPHqjrbjJbaeuPhe52vh1BKl3CmcMjTq2Nx4SBQ657gykEeWG86nxlJcMy+uzrmlOPv8A5/Y2/iFxV4OJowAOiFdAPQhi2r9PtXrIk4tM+dEphdTODfki3F+MSXTAyEYH5VHQZ6/X1qpOxzOkxcOvHWo/qcC7kIcFPzLjTj+IHK4+uKlp2pIzusdrplsuznjhwBW42CsBFP6DP+lKf9rEg+jHyqzkVd8NH5zm0KyOyKLakEgjBGxHlXJ2ylFtMwOxp6N+21qCFZgD1AJAPvUDypxX0vySwnJcJnzet4UZK48RxoiXuzv8q6R1PXP0q303HsstU2uET01Nvgk3OFv+F4TJHF0jhCbfwjCsftmutn9r0dThKKugn42VonNEwgWJNKgDGofmx+nvWd6zUe07ldNqlZ6re/wR+6ICn7V4iXrmlFosH4VWAu7C8gkz4bSYB/hYxgkr6g6T71pV/VDTOAz32ZLcSD8y2LxyFnGH1FJcDYTLjUfZwQ49z5VnXwcXs7DpGSrqu3fj+xzbeVkYMjFWHRlJBHsRUCk14NiVMLI9sltHRgvrmXKI8jEsZCQTqJ0hcs+dhjzOK9qdkuEVp42NT9ckkta/cs34U2IxLMCCoCQIw3U6MvKynuC74/orTx4aicL1e/1buDo/ETk88RRHiIWeLOnOwdTuUJ7bjIPv517sh3rRWwsyWNZ3Lx7lJ3SSxs0bghlJVgMHcbEZG1UpVNcHW19Q9SCa3ybXL7iCdJpI/ECMGCFtOWG6knB2B36eVfY2Rhz5IbsO7Mjr7V+S00+IttOjJcW8qowKvsJEwRvkjB/tVlZEJGJf0TIhwtM417Kuh5bOV2iDxxQxyAyB3b8wBf5lGSoGD514sxqrVyjn7sBRbjJafwSKPl28ZtJ/DxjvKuqQn0SNgAD6kke9U4dIojPu0Vo4PPJIuD8vQ2xLKC0h2aVzqkP9R6D0GBWpGKitIuwrjHwjoXlqsyNG4yrqVYeYIwa9EqensoLmzlSfhjgatcTEiNxjJxvhl66gOpG3t0qlbTp7OqwOrOa7H5I94bud8/WolFLyy/K2y56hHf5LI5Q53jsYEg/DMQDksjgs7HqxUgfbJqeOTHxoycjoNzbn3Jm9xTiNlxBx4PjRXchROjISudzIu6PpXUd6l3CZmSrycNba4OPa8nyXQlaJIZVjkKKWzbu+AMnMYK98dPOo5Y0X4L2P166takS/gfw+jQD8UVl7+Cg0QA+q5zIfVj9BUldMYooZPUrb5bbJpHGFACgADYADAA8gKmM8g3xN5na2VbeE4llUlnGxjj6bfzMdh5YJ8qjtn2LZe6fhvJu7F49ysOXo1lkZAPlEbYHlhD/1VGMW3tnYWXRrj6cONaMVva+O8ceoKZHVQx6AscAn0yRXipblpljPtdVDmvY3OH8Wn4dK6SDQ6/tI2/K2O/26EVL2yrlpFD18fOp7pPlfqdvmOSRTY20W0zOJiF7SSOH+wz9hV/lJI49anKUmXRX0gPaA1eJ3yW8TyyHCRqWb2Hl60B+fuYOPSXcxmm2ZtlXqI0z+Rf1Pc1Qtl6ktI7PpuPHCq75/czPxS3CeFj96FG+pzmoZ8aNXFm59/wCGaz2MsMSXS5MTOyllyDFIp2DeWdiD+vWT0n2KUTOj1GMcidFnglvAuOvMsk8uki1iOHHVnl2GfUKrf8qs47k09mF1iuuuahW+HyST4PeIbN2kzh5mZM+RA1Y9NWani21sybUovtXsTuvpGe0BXfxBs1W9tZpFBilVrd89ifmjOf8Al9qjsimuTQ6dbKE32vn2K6vw/DrltOCVypz0ZWHfyOD96px3GTidRd23UxtXDNF5vDXWvVMMPdCGH+Kjr+maLea1biyS+C6edeF292tuXRS7SJofuE/aPkjqulT123rT0fnym4+DDyZYrcTz3zqCxkMcRP7qJsxX1LEj6V9PJNKAUBzeY+H/AIm1mh7yRso9yNv74ofV5KV4jZJNZw3CgKw/0pV6EOu2ffbeqFke3lHZYF/rJ1T5T5RyTxJplQPjMahAemRk4z61HP6kmXsJqEpRfyWT8I3WWC6gcBlEgJUjIKyIBgg9soauY/MNHLdbj25TfyaUXComWK1hXTFdXLyEAn9imw364Kr9NVT60ZMpuXktC1tliRURQqKAFUbAAdAKHkzUAoDmcwcGS9geGTOG6EdVYbqw9Qa+NbWmeoTcJJx9iheaeCPa3JheUSsACzAFQNXQEEnfHr3qlao1vg63BnbnR3PhIx2tuHguz/CY/sdQP6V519KkTd7V04fL/YubhNj+OsbSQO0brCAHXB/MgVwQwwQce+1aCOLfDO9wfhqWsKQx50oMZPUnqS2O5ND4btAKAUBU3xM5QESy3cUoRGIZ4ipOqRiBlCDgZzvkefnUF0FruZr9Ny7lJUw9yuYY9OjPeRftmqyfdI6C6p0VJ75bLM+Gg8LiN9D2KjA/2SMP8PVmjjaMHrDc3XP5RNOEcrpbyiTxHfRH4UQbTiNNthgDJ2Ayewqcxjv0AoBQHlAUhxjFxHdXR3L3WFP8i5UY9xiqN3O2dl0uTr7IL3jt/wA9nL4CmYr8f+tD9mP/AHRfYfJL+L3/ANv2LU+FFzr4bF/KXT7Mcf2NXIvaOUyI9tskTCvRCKAUAoCDfEWTxJbK27SStIw/liA2PuW/tUVvsjU6YtSlZ7xRU/GkCSsB0WYgewY1TrWps6bNk549bZNuAy+Hx5h2kVh91DfpVmp/UzA6lH+Hqf8AQturBiCgFAKA+JAcHHXG1AfnmTjBgtfwcq6JEfL5OCCO2k+ud/LFULFN8aOywbKFq7u9taM/L/Ab6aJ5LeEtHL8pJIXUBg/LqxkZ71J6LcUUX1Smu6Umt87Ravw24FNY2pjn0hmkLgA50ghRgnpnarMY9q0YN9vq2OfyS2vRCKAUAoCtPiXdtaXltcspMaxsueg1Ft1LYwCQRjPkagt3tNGt0p1vvrk9bXBW8aScQuNEC63ZixA6DJyST2UeZqCqEm22bOfmU11wjF70TjlnlO/N/Fc3CLGEbLEsCSNJXAC96nrqcXtmLn59d9arrjpItoVOZR7QCgFAeUBgnso5CC8aMR0LKpI9iRQGcCgPaAUAoBQCgPiSMMCGAIPUEZB9xQHxb2qR7IioPJVC/wCKAy0B7QCgFAKAUAoBQCgFAKAUAoBQCgFAKAUAoBQCgFAKAUAoBQCgFAKAUAoBQCgFAKA//9k="/>
          <p:cNvSpPr>
            <a:spLocks noChangeAspect="1" noChangeArrowheads="1"/>
          </p:cNvSpPr>
          <p:nvPr/>
        </p:nvSpPr>
        <p:spPr bwMode="auto">
          <a:xfrm>
            <a:off x="155575"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78C53061-DBDF-4EA7-BFE6-4530D3FC0112}"/>
              </a:ext>
            </a:extLst>
          </p:cNvPr>
          <p:cNvSpPr txBox="1"/>
          <p:nvPr/>
        </p:nvSpPr>
        <p:spPr>
          <a:xfrm>
            <a:off x="1200421" y="5181600"/>
            <a:ext cx="6635597" cy="230832"/>
          </a:xfrm>
          <a:prstGeom prst="rect">
            <a:avLst/>
          </a:prstGeom>
          <a:noFill/>
        </p:spPr>
        <p:txBody>
          <a:bodyPr wrap="square" rtlCol="0">
            <a:spAutoFit/>
          </a:bodyPr>
          <a:lstStyle/>
          <a:p>
            <a:r>
              <a:rPr lang="en-US" sz="900" dirty="0">
                <a:hlinkClick r:id="rId3" tooltip="http://en.wikipedia.org/wiki/File:Rules_of_Engagement_title_card.png"/>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7" name="Content Placeholder 6">
            <a:extLst>
              <a:ext uri="{FF2B5EF4-FFF2-40B4-BE49-F238E27FC236}">
                <a16:creationId xmlns:a16="http://schemas.microsoft.com/office/drawing/2014/main" id="{6276CF34-8353-4A17-A246-795F074CF0A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02981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09800"/>
            <a:ext cx="8229600" cy="3429000"/>
          </a:xfrm>
        </p:spPr>
        <p:txBody>
          <a:bodyPr>
            <a:normAutofit/>
          </a:bodyPr>
          <a:lstStyle/>
          <a:p>
            <a:pPr algn="l"/>
            <a:r>
              <a:rPr lang="en-US" sz="3600" dirty="0">
                <a:latin typeface="Bell MT" panose="02020503060305020303" pitchFamily="18" charset="0"/>
                <a:cs typeface="Times New Roman" panose="02020603050405020304" pitchFamily="18" charset="0"/>
                <a:sym typeface="Wingdings" panose="05000000000000000000" pitchFamily="2" charset="2"/>
              </a:rPr>
              <a:t></a:t>
            </a:r>
            <a:r>
              <a:rPr lang="en-US" sz="3600" dirty="0">
                <a:latin typeface="Bell MT" panose="02020503060305020303" pitchFamily="18" charset="0"/>
                <a:cs typeface="Times New Roman" panose="02020603050405020304" pitchFamily="18" charset="0"/>
                <a:sym typeface="Wingdings 2" panose="05020102010507070707" pitchFamily="18" charset="2"/>
              </a:rPr>
              <a:t> Your name</a:t>
            </a:r>
            <a:br>
              <a:rPr lang="en-US" sz="3600" dirty="0">
                <a:latin typeface="Bell MT" panose="02020503060305020303" pitchFamily="18" charset="0"/>
                <a:cs typeface="Times New Roman" panose="02020603050405020304" pitchFamily="18" charset="0"/>
                <a:sym typeface="Wingdings 2" panose="05020102010507070707" pitchFamily="18" charset="2"/>
              </a:rPr>
            </a:br>
            <a:r>
              <a:rPr lang="en-US" sz="3600" dirty="0">
                <a:latin typeface="Bell MT" panose="02020503060305020303" pitchFamily="18" charset="0"/>
                <a:cs typeface="Times New Roman" panose="02020603050405020304" pitchFamily="18" charset="0"/>
                <a:sym typeface="Wingdings" panose="05000000000000000000" pitchFamily="2" charset="2"/>
              </a:rPr>
              <a:t></a:t>
            </a:r>
            <a:r>
              <a:rPr lang="en-US" sz="3600" dirty="0">
                <a:latin typeface="Bell MT" panose="02020503060305020303" pitchFamily="18" charset="0"/>
                <a:cs typeface="Times New Roman" panose="02020603050405020304" pitchFamily="18" charset="0"/>
                <a:sym typeface="Wingdings 2" panose="05020102010507070707" pitchFamily="18" charset="2"/>
              </a:rPr>
              <a:t> Your position</a:t>
            </a:r>
            <a:br>
              <a:rPr lang="en-US" sz="3600" dirty="0">
                <a:latin typeface="Bell MT" panose="02020503060305020303" pitchFamily="18" charset="0"/>
                <a:cs typeface="Times New Roman" panose="02020603050405020304" pitchFamily="18" charset="0"/>
                <a:sym typeface="Wingdings 2" panose="05020102010507070707" pitchFamily="18" charset="2"/>
              </a:rPr>
            </a:br>
            <a:r>
              <a:rPr lang="en-US" sz="3600" dirty="0">
                <a:latin typeface="Bell MT" panose="02020503060305020303" pitchFamily="18" charset="0"/>
                <a:cs typeface="Times New Roman" panose="02020603050405020304" pitchFamily="18" charset="0"/>
                <a:sym typeface="Wingdings" panose="05000000000000000000" pitchFamily="2" charset="2"/>
              </a:rPr>
              <a:t> When I come to work I most look forward to ________________ because _________________________.</a:t>
            </a:r>
            <a:br>
              <a:rPr lang="en-US" sz="3600" dirty="0">
                <a:latin typeface="Bell MT" panose="02020503060305020303" pitchFamily="18" charset="0"/>
                <a:sym typeface="Wingdings 2" panose="05020102010507070707" pitchFamily="18" charset="2"/>
              </a:rPr>
            </a:br>
            <a:endParaRPr lang="en-US" sz="3600" dirty="0">
              <a:latin typeface="Bell MT" panose="02020503060305020303" pitchFamily="18" charset="0"/>
            </a:endParaRPr>
          </a:p>
        </p:txBody>
      </p:sp>
      <p:sp>
        <p:nvSpPr>
          <p:cNvPr id="3" name="Content Placeholder 2"/>
          <p:cNvSpPr>
            <a:spLocks noGrp="1"/>
          </p:cNvSpPr>
          <p:nvPr>
            <p:ph idx="1"/>
          </p:nvPr>
        </p:nvSpPr>
        <p:spPr>
          <a:xfrm>
            <a:off x="152401" y="118037"/>
            <a:ext cx="8686799" cy="2091764"/>
          </a:xfrm>
        </p:spPr>
        <p:txBody>
          <a:bodyPr>
            <a:normAutofit/>
          </a:bodyPr>
          <a:lstStyle/>
          <a:p>
            <a:pPr marL="0" indent="0" algn="ctr">
              <a:buNone/>
            </a:pPr>
            <a:r>
              <a:rPr lang="en-US" sz="4800" b="1" dirty="0">
                <a:latin typeface="Bell MT" panose="02020503060305020303" pitchFamily="18" charset="0"/>
                <a:cs typeface="Times New Roman" panose="02020603050405020304" pitchFamily="18" charset="0"/>
              </a:rPr>
              <a:t>Welcome and </a:t>
            </a:r>
          </a:p>
          <a:p>
            <a:pPr marL="0" indent="0" algn="ctr">
              <a:buNone/>
            </a:pPr>
            <a:r>
              <a:rPr lang="en-US" sz="4800" b="1" dirty="0">
                <a:latin typeface="Bell MT" panose="02020503060305020303" pitchFamily="18" charset="0"/>
                <a:cs typeface="Times New Roman" panose="02020603050405020304" pitchFamily="18" charset="0"/>
              </a:rPr>
              <a:t>Introductions</a:t>
            </a:r>
          </a:p>
        </p:txBody>
      </p:sp>
      <p:pic>
        <p:nvPicPr>
          <p:cNvPr id="7" name="Picture 6" descr="mt range.gif">
            <a:extLst>
              <a:ext uri="{FF2B5EF4-FFF2-40B4-BE49-F238E27FC236}">
                <a16:creationId xmlns:a16="http://schemas.microsoft.com/office/drawing/2014/main" id="{AA4D7396-1D1A-4271-8FB6-35F35D82A5C8}"/>
              </a:ext>
            </a:extLst>
          </p:cNvPr>
          <p:cNvPicPr>
            <a:picLocks noChangeAspect="1"/>
          </p:cNvPicPr>
          <p:nvPr/>
        </p:nvPicPr>
        <p:blipFill>
          <a:blip r:embed="rId3" cstate="print"/>
          <a:stretch>
            <a:fillRect/>
          </a:stretch>
        </p:blipFill>
        <p:spPr>
          <a:xfrm>
            <a:off x="0" y="6019800"/>
            <a:ext cx="9143999" cy="838200"/>
          </a:xfrm>
          <a:prstGeom prst="rect">
            <a:avLst/>
          </a:prstGeom>
          <a:effectLst/>
        </p:spPr>
      </p:pic>
      <p:pic>
        <p:nvPicPr>
          <p:cNvPr id="8" name="Picture 2" descr="\\vsms.state.vt.us\Shared\AOA\DHR\DHR - WD\CAPS Graphics\MOM-DHR-CAPS-reverse.png">
            <a:extLst>
              <a:ext uri="{FF2B5EF4-FFF2-40B4-BE49-F238E27FC236}">
                <a16:creationId xmlns:a16="http://schemas.microsoft.com/office/drawing/2014/main" id="{D9064A7C-CE50-4AD1-A741-DC5B1B1ECE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309360"/>
            <a:ext cx="182880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8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What is Sexual Harassment?</a:t>
            </a:r>
          </a:p>
        </p:txBody>
      </p:sp>
      <p:pic>
        <p:nvPicPr>
          <p:cNvPr id="6" name="Content Placeholder 5">
            <a:extLst>
              <a:ext uri="{FF2B5EF4-FFF2-40B4-BE49-F238E27FC236}">
                <a16:creationId xmlns:a16="http://schemas.microsoft.com/office/drawing/2014/main" id="{2E1EE446-0A5D-4822-8228-BD0D1FDCE66E}"/>
              </a:ext>
            </a:extLst>
          </p:cNvPr>
          <p:cNvPicPr>
            <a:picLocks noGrp="1" noChangeAspect="1"/>
          </p:cNvPicPr>
          <p:nvPr>
            <p:ph idx="1"/>
          </p:nvPr>
        </p:nvPicPr>
        <p:blipFill>
          <a:blip r:embed="rId3"/>
          <a:stretch>
            <a:fillRect/>
          </a:stretch>
        </p:blipFill>
        <p:spPr>
          <a:xfrm>
            <a:off x="1219200" y="1295400"/>
            <a:ext cx="6934200" cy="4601045"/>
          </a:xfrm>
        </p:spPr>
      </p:pic>
    </p:spTree>
    <p:extLst>
      <p:ext uri="{BB962C8B-B14F-4D97-AF65-F5344CB8AC3E}">
        <p14:creationId xmlns:p14="http://schemas.microsoft.com/office/powerpoint/2010/main" val="342141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latin typeface="Bell MT" panose="02020503060305020303" pitchFamily="18" charset="0"/>
                <a:cs typeface="Times New Roman"/>
              </a:rPr>
              <a:t>What is Sexual Harassment?</a:t>
            </a:r>
            <a:br>
              <a:rPr lang="en-US" dirty="0">
                <a:latin typeface="Bell MT" panose="02020503060305020303" pitchFamily="18" charset="0"/>
                <a:cs typeface="Times New Roman"/>
              </a:rPr>
            </a:br>
            <a:r>
              <a:rPr lang="en-US" dirty="0">
                <a:latin typeface="Bell MT" panose="02020503060305020303" pitchFamily="18" charset="0"/>
                <a:cs typeface="Times New Roman"/>
              </a:rPr>
              <a:t>The Law</a:t>
            </a:r>
          </a:p>
        </p:txBody>
      </p:sp>
      <p:sp>
        <p:nvSpPr>
          <p:cNvPr id="3" name="Content Placeholder 2"/>
          <p:cNvSpPr>
            <a:spLocks noGrp="1"/>
          </p:cNvSpPr>
          <p:nvPr>
            <p:ph idx="1"/>
          </p:nvPr>
        </p:nvSpPr>
        <p:spPr>
          <a:xfrm>
            <a:off x="228600" y="1417638"/>
            <a:ext cx="8686800" cy="4525963"/>
          </a:xfrm>
          <a:solidFill>
            <a:schemeClr val="bg2"/>
          </a:solidFill>
          <a:ln>
            <a:solidFill>
              <a:srgbClr val="00B050"/>
            </a:solidFill>
          </a:ln>
        </p:spPr>
        <p:txBody>
          <a:bodyPr>
            <a:normAutofit lnSpcReduction="10000"/>
          </a:bodyPr>
          <a:lstStyle/>
          <a:p>
            <a:pPr marL="0" indent="0">
              <a:buNone/>
              <a:defRPr/>
            </a:pPr>
            <a:r>
              <a:rPr lang="en-US" b="1" dirty="0">
                <a:latin typeface="Bell MT" panose="02020503060305020303" pitchFamily="18" charset="0"/>
              </a:rPr>
              <a:t>A form of sex discrimination when </a:t>
            </a:r>
          </a:p>
          <a:p>
            <a:pPr lvl="1">
              <a:defRPr/>
            </a:pPr>
            <a:r>
              <a:rPr lang="en-US" b="1" dirty="0">
                <a:latin typeface="Bell MT" panose="02020503060305020303" pitchFamily="18" charset="0"/>
              </a:rPr>
              <a:t>a) sexual advances or</a:t>
            </a:r>
          </a:p>
          <a:p>
            <a:pPr lvl="1">
              <a:defRPr/>
            </a:pPr>
            <a:r>
              <a:rPr lang="en-US" b="1" dirty="0">
                <a:latin typeface="Bell MT" panose="02020503060305020303" pitchFamily="18" charset="0"/>
              </a:rPr>
              <a:t>b) speech or conduct that creates a hostile work environment </a:t>
            </a:r>
          </a:p>
          <a:p>
            <a:pPr marL="0" indent="0">
              <a:buNone/>
              <a:defRPr/>
            </a:pPr>
            <a:r>
              <a:rPr lang="en-US" b="1" dirty="0">
                <a:latin typeface="Bell MT" panose="02020503060305020303" pitchFamily="18" charset="0"/>
              </a:rPr>
              <a:t>create an artificial barrier to employment placed before one gender and not another</a:t>
            </a:r>
          </a:p>
          <a:p>
            <a:pPr marL="0" indent="0">
              <a:buNone/>
              <a:defRPr/>
            </a:pPr>
            <a:r>
              <a:rPr lang="en-US" b="1" dirty="0">
                <a:latin typeface="Bell MT" panose="02020503060305020303" pitchFamily="18" charset="0"/>
              </a:rPr>
              <a:t> </a:t>
            </a:r>
          </a:p>
          <a:p>
            <a:pPr marL="0" indent="0">
              <a:buNone/>
              <a:defRPr/>
            </a:pPr>
            <a:r>
              <a:rPr lang="en-US" sz="2800" dirty="0">
                <a:latin typeface="Bell MT" panose="02020503060305020303" pitchFamily="18" charset="0"/>
              </a:rPr>
              <a:t>[</a:t>
            </a:r>
            <a:r>
              <a:rPr lang="en-US" sz="2800" i="1" dirty="0">
                <a:latin typeface="Bell MT" panose="02020503060305020303" pitchFamily="18" charset="0"/>
              </a:rPr>
              <a:t>Williams v. </a:t>
            </a:r>
            <a:r>
              <a:rPr lang="en-US" sz="2800" i="1" dirty="0" err="1">
                <a:latin typeface="Bell MT" panose="02020503060305020303" pitchFamily="18" charset="0"/>
              </a:rPr>
              <a:t>Saxbe</a:t>
            </a:r>
            <a:r>
              <a:rPr lang="en-US" sz="2800" i="1" dirty="0">
                <a:latin typeface="Bell MT" panose="02020503060305020303" pitchFamily="18" charset="0"/>
              </a:rPr>
              <a:t>,</a:t>
            </a:r>
            <a:r>
              <a:rPr lang="en-US" sz="2800" dirty="0">
                <a:latin typeface="Bell MT" panose="02020503060305020303" pitchFamily="18" charset="0"/>
              </a:rPr>
              <a:t> 413 F. Supp. 654 (D.D.C. 1976) and </a:t>
            </a:r>
            <a:r>
              <a:rPr lang="en-US" sz="2800" i="1" dirty="0">
                <a:latin typeface="Bell MT" panose="02020503060305020303" pitchFamily="18" charset="0"/>
              </a:rPr>
              <a:t>Meritor Savings Bank v. Vinson</a:t>
            </a:r>
            <a:r>
              <a:rPr lang="en-US" sz="2800" dirty="0">
                <a:latin typeface="Bell MT" panose="02020503060305020303" pitchFamily="18" charset="0"/>
              </a:rPr>
              <a:t>, 477 U.S. 57 (1986)].</a:t>
            </a:r>
            <a:endParaRPr lang="en-US" sz="2800" i="1" dirty="0">
              <a:latin typeface="Bell MT" panose="02020503060305020303" pitchFamily="18" charset="0"/>
            </a:endParaRPr>
          </a:p>
        </p:txBody>
      </p:sp>
    </p:spTree>
    <p:extLst>
      <p:ext uri="{BB962C8B-B14F-4D97-AF65-F5344CB8AC3E}">
        <p14:creationId xmlns:p14="http://schemas.microsoft.com/office/powerpoint/2010/main" val="3033391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Ethics in State Government &amp;quot;&quot;/&gt;&lt;property id=&quot;20307&quot; value=&quot;256&quot;/&gt;&lt;/object&gt;&lt;object type=&quot;3&quot; unique_id=&quot;10004&quot;&gt;&lt;property id=&quot;20148&quot; value=&quot;5&quot;/&gt;&lt;property id=&quot;20300&quot; value=&quot;Slide 2 - &amp;quot;Why Study Ethics?&amp;quot;&quot;/&gt;&lt;property id=&quot;20307&quot; value=&quot;257&quot;/&gt;&lt;/object&gt;&lt;object type=&quot;3&quot; unique_id=&quot;10005&quot;&gt;&lt;property id=&quot;20148&quot; value=&quot;5&quot;/&gt;&lt;property id=&quot;20300&quot; value=&quot;Slide 4 - &amp;quot;Note to Self&amp;quot;&quot;/&gt;&lt;property id=&quot;20307&quot; value=&quot;264&quot;/&gt;&lt;/object&gt;&lt;object type=&quot;3&quot; unique_id=&quot;10006&quot;&gt;&lt;property id=&quot;20148&quot; value=&quot;5&quot;/&gt;&lt;property id=&quot;20300&quot; value=&quot;Slide 5 - &amp;quot;Maslow’s Hierarchy of Needs&amp;quot;&quot;/&gt;&lt;property id=&quot;20307&quot; value=&quot;258&quot;/&gt;&lt;/object&gt;&lt;object type=&quot;3&quot; unique_id=&quot;10007&quot;&gt;&lt;property id=&quot;20148&quot; value=&quot;5&quot;/&gt;&lt;property id=&quot;20300&quot; value=&quot;Slide 6 - &amp;quot;Kohlberg’s Levels of Moral Development&amp;quot;&quot;/&gt;&lt;property id=&quot;20307&quot; value=&quot;259&quot;/&gt;&lt;/object&gt;&lt;object type=&quot;3&quot; unique_id=&quot;10008&quot;&gt;&lt;property id=&quot;20148&quot; value=&quot;5&quot;/&gt;&lt;property id=&quot;20300&quot; value=&quot;Slide 7 - &amp;quot;Kohlberg’s Levels of Moral Development (cont.)&amp;quot;&quot;/&gt;&lt;property id=&quot;20307&quot; value=&quot;260&quot;/&gt;&lt;/object&gt;&lt;object type=&quot;3&quot; unique_id=&quot;10009&quot;&gt;&lt;property id=&quot;20148&quot; value=&quot;5&quot;/&gt;&lt;property id=&quot;20300&quot; value=&quot;Slide 8 - &amp;quot;Who’s Got the Power?&amp;quot;&quot;/&gt;&lt;property id=&quot;20307&quot; value=&quot;261&quot;/&gt;&lt;/object&gt;&lt;object type=&quot;3&quot; unique_id=&quot;10010&quot;&gt;&lt;property id=&quot;20148&quot; value=&quot;5&quot;/&gt;&lt;property id=&quot;20300&quot; value=&quot;Slide 9 - &amp;quot;What Makes Them Special?&amp;quot;&quot;/&gt;&lt;property id=&quot;20307&quot; value=&quot;265&quot;/&gt;&lt;/object&gt;&lt;object type=&quot;3&quot; unique_id=&quot;10011&quot;&gt;&lt;property id=&quot;20148&quot; value=&quot;5&quot;/&gt;&lt;property id=&quot;20300&quot; value=&quot;Slide 10 - &amp;quot;What Does “Integrity” Mean?&amp;quot;&quot;/&gt;&lt;property id=&quot;20307&quot; value=&quot;262&quot;/&gt;&lt;/object&gt;&lt;object type=&quot;3&quot; unique_id=&quot;10012&quot;&gt;&lt;property id=&quot;20148&quot; value=&quot;5&quot;/&gt;&lt;property id=&quot;20300&quot; value=&quot;Slide 11 - &amp;quot;Morals vs. Ethics&amp;quot;&quot;/&gt;&lt;property id=&quot;20307&quot; value=&quot;263&quot;/&gt;&lt;/object&gt;&lt;object type=&quot;3&quot; unique_id=&quot;10013&quot;&gt;&lt;property id=&quot;20148&quot; value=&quot;5&quot;/&gt;&lt;property id=&quot;20300&quot; value=&quot;Slide 12 - &amp;quot;Morals vs. Ethics (cont.)&amp;quot;&quot;/&gt;&lt;property id=&quot;20307&quot; value=&quot;266&quot;/&gt;&lt;/object&gt;&lt;object type=&quot;3&quot; unique_id=&quot;10014&quot;&gt;&lt;property id=&quot;20148&quot; value=&quot;5&quot;/&gt;&lt;property id=&quot;20300&quot; value=&quot;Slide 13 - &amp;quot;References&amp;quot;&quot;/&gt;&lt;property id=&quot;20307&quot; value=&quot;267&quot;/&gt;&lt;/object&gt;&lt;object type=&quot;3&quot; unique_id=&quot;10015&quot;&gt;&lt;property id=&quot;20148&quot; value=&quot;5&quot;/&gt;&lt;property id=&quot;20300&quot; value=&quot;Slide 14 - &amp;quot;Graduate Level&amp;quot;&quot;/&gt;&lt;property id=&quot;20307&quot; value=&quot;268&quot;/&gt;&lt;/object&gt;&lt;object type=&quot;3&quot; unique_id=&quot;16729&quot;&gt;&lt;property id=&quot;20148&quot; value=&quot;5&quot;/&gt;&lt;property id=&quot;20300&quot; value=&quot;Slide 3 - &amp;quot;Supervising in State Government Level 1&amp;quot;&quot;/&gt;&lt;property id=&quot;20307&quot; value=&quot;269&quot;/&gt;&lt;/object&gt;&lt;/object&gt;&lt;object type=&quot;8&quot; unique_id=&quot;1003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5966</TotalTime>
  <Words>2657</Words>
  <Application>Microsoft Office PowerPoint</Application>
  <PresentationFormat>On-screen Show (4:3)</PresentationFormat>
  <Paragraphs>290</Paragraphs>
  <Slides>42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Bell MT</vt:lpstr>
      <vt:lpstr>Calibri</vt:lpstr>
      <vt:lpstr>Times New Roman</vt:lpstr>
      <vt:lpstr>Wingdings</vt:lpstr>
      <vt:lpstr>1_Office Theme</vt:lpstr>
      <vt:lpstr>Sexual Harassment in the Workplace </vt:lpstr>
      <vt:lpstr>Goals</vt:lpstr>
      <vt:lpstr>Goals</vt:lpstr>
      <vt:lpstr>Sexual Harassment</vt:lpstr>
      <vt:lpstr> Agenda </vt:lpstr>
      <vt:lpstr>Ground Rules</vt:lpstr>
      <vt:lpstr> Your name  Your position  When I come to work I most look forward to ________________ because _________________________. </vt:lpstr>
      <vt:lpstr>What is Sexual Harassment?</vt:lpstr>
      <vt:lpstr>What is Sexual Harassment? The Law</vt:lpstr>
      <vt:lpstr>What is Sexual Harassment? The Law</vt:lpstr>
      <vt:lpstr>What is Sexual Harassment? The Law</vt:lpstr>
      <vt:lpstr>What is Sexual Harassment? Two Types</vt:lpstr>
      <vt:lpstr>Hostile Work Environment</vt:lpstr>
      <vt:lpstr>Quid Pro Quo (“this for that”)</vt:lpstr>
      <vt:lpstr>State of Vermont</vt:lpstr>
      <vt:lpstr>Workplace Expectations</vt:lpstr>
      <vt:lpstr>Examples- What Not to Expect From the Workplace</vt:lpstr>
      <vt:lpstr>Considerations</vt:lpstr>
      <vt:lpstr>Cost and Impact of Sexual Harassment</vt:lpstr>
      <vt:lpstr>Employer Liability</vt:lpstr>
      <vt:lpstr>Limits to Employer Liability</vt:lpstr>
      <vt:lpstr>Supervisor Liability</vt:lpstr>
      <vt:lpstr>Manager/Supervisor Duties</vt:lpstr>
      <vt:lpstr>Manager/Supervisor Duties (cont.)</vt:lpstr>
      <vt:lpstr>Your Role</vt:lpstr>
      <vt:lpstr>Employees’ Responsibilities</vt:lpstr>
      <vt:lpstr>Standard Post-Complaint Process (SOV)</vt:lpstr>
      <vt:lpstr>Factors Considered</vt:lpstr>
      <vt:lpstr>Complaints Procedure &amp; Resources</vt:lpstr>
      <vt:lpstr>How do I Know What to Do?</vt:lpstr>
      <vt:lpstr>Cultural Competence</vt:lpstr>
      <vt:lpstr>Applying the Platinum Rule</vt:lpstr>
      <vt:lpstr>Sexual Harassment? Hypothetical Scenario</vt:lpstr>
      <vt:lpstr>Quiz</vt:lpstr>
      <vt:lpstr>Quiz (cont.)</vt:lpstr>
      <vt:lpstr>Quiz Answers</vt:lpstr>
      <vt:lpstr>Take-Away Tips</vt:lpstr>
      <vt:lpstr>Communication and Respect are Key!</vt:lpstr>
      <vt:lpstr>Thank You! </vt:lpstr>
      <vt:lpstr>Additional Resources</vt:lpstr>
      <vt:lpstr>Images</vt:lpstr>
      <vt:lpstr>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Anne Corbin</dc:creator>
  <cp:lastModifiedBy>Poirier, Marlene</cp:lastModifiedBy>
  <cp:revision>984</cp:revision>
  <cp:lastPrinted>2017-12-19T14:48:20Z</cp:lastPrinted>
  <dcterms:created xsi:type="dcterms:W3CDTF">2013-10-29T22:24:43Z</dcterms:created>
  <dcterms:modified xsi:type="dcterms:W3CDTF">2019-05-21T13:56:15Z</dcterms:modified>
</cp:coreProperties>
</file>